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ink/ink2.xml" ContentType="application/inkml+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3.xml" ContentType="application/vnd.openxmlformats-officedocument.drawingml.diagramData+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ink/ink1.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89" r:id="rId4"/>
    <p:sldMasterId id="2147483707" r:id="rId5"/>
  </p:sldMasterIdLst>
  <p:notesMasterIdLst>
    <p:notesMasterId r:id="rId62"/>
  </p:notesMasterIdLst>
  <p:sldIdLst>
    <p:sldId id="256" r:id="rId6"/>
    <p:sldId id="310" r:id="rId7"/>
    <p:sldId id="309" r:id="rId8"/>
    <p:sldId id="311" r:id="rId9"/>
    <p:sldId id="306" r:id="rId10"/>
    <p:sldId id="343" r:id="rId11"/>
    <p:sldId id="344" r:id="rId12"/>
    <p:sldId id="345" r:id="rId13"/>
    <p:sldId id="346" r:id="rId14"/>
    <p:sldId id="281" r:id="rId15"/>
    <p:sldId id="347" r:id="rId16"/>
    <p:sldId id="257" r:id="rId17"/>
    <p:sldId id="258" r:id="rId18"/>
    <p:sldId id="259" r:id="rId19"/>
    <p:sldId id="280" r:id="rId20"/>
    <p:sldId id="260" r:id="rId21"/>
    <p:sldId id="262" r:id="rId22"/>
    <p:sldId id="263" r:id="rId23"/>
    <p:sldId id="264" r:id="rId24"/>
    <p:sldId id="265" r:id="rId25"/>
    <p:sldId id="268" r:id="rId26"/>
    <p:sldId id="266" r:id="rId27"/>
    <p:sldId id="267" r:id="rId28"/>
    <p:sldId id="269" r:id="rId29"/>
    <p:sldId id="270" r:id="rId30"/>
    <p:sldId id="271" r:id="rId31"/>
    <p:sldId id="272" r:id="rId32"/>
    <p:sldId id="276" r:id="rId33"/>
    <p:sldId id="273" r:id="rId34"/>
    <p:sldId id="274" r:id="rId35"/>
    <p:sldId id="275" r:id="rId36"/>
    <p:sldId id="277" r:id="rId37"/>
    <p:sldId id="278" r:id="rId38"/>
    <p:sldId id="279" r:id="rId39"/>
    <p:sldId id="261" r:id="rId40"/>
    <p:sldId id="352" r:id="rId41"/>
    <p:sldId id="297" r:id="rId42"/>
    <p:sldId id="298" r:id="rId43"/>
    <p:sldId id="299" r:id="rId44"/>
    <p:sldId id="300" r:id="rId45"/>
    <p:sldId id="302" r:id="rId46"/>
    <p:sldId id="353" r:id="rId47"/>
    <p:sldId id="354" r:id="rId48"/>
    <p:sldId id="336" r:id="rId49"/>
    <p:sldId id="337" r:id="rId50"/>
    <p:sldId id="350" r:id="rId51"/>
    <p:sldId id="338" r:id="rId52"/>
    <p:sldId id="339" r:id="rId53"/>
    <p:sldId id="340" r:id="rId54"/>
    <p:sldId id="349" r:id="rId55"/>
    <p:sldId id="341" r:id="rId56"/>
    <p:sldId id="351" r:id="rId57"/>
    <p:sldId id="313" r:id="rId58"/>
    <p:sldId id="314" r:id="rId59"/>
    <p:sldId id="315" r:id="rId60"/>
    <p:sldId id="327" r:id="rId6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60"/>
  </p:normalViewPr>
  <p:slideViewPr>
    <p:cSldViewPr snapToGrid="0">
      <p:cViewPr varScale="1">
        <p:scale>
          <a:sx n="66" d="100"/>
          <a:sy n="66" d="100"/>
        </p:scale>
        <p:origin x="-86" y="-365"/>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DE00A5-0114-46E2-AA48-6F1B0F7F55B9}"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en-US"/>
        </a:p>
      </dgm:t>
    </dgm:pt>
    <dgm:pt modelId="{E8CB5545-FC82-41CE-9689-3723851178B1}">
      <dgm:prSet/>
      <dgm:spPr/>
      <dgm:t>
        <a:bodyPr/>
        <a:lstStyle/>
        <a:p>
          <a:r>
            <a:rPr lang="sk-SK" b="1" dirty="0" err="1"/>
            <a:t>Recycling</a:t>
          </a:r>
          <a:r>
            <a:rPr lang="sk-SK" b="1" dirty="0"/>
            <a:t>: </a:t>
          </a:r>
          <a:r>
            <a:rPr lang="sk-SK" dirty="0"/>
            <a:t>By-</a:t>
          </a:r>
          <a:r>
            <a:rPr lang="sk-SK" dirty="0" err="1"/>
            <a:t>products</a:t>
          </a:r>
          <a:r>
            <a:rPr lang="sk-SK" dirty="0"/>
            <a:t> </a:t>
          </a:r>
          <a:r>
            <a:rPr lang="sk-SK" dirty="0" err="1"/>
            <a:t>such</a:t>
          </a:r>
          <a:r>
            <a:rPr lang="sk-SK" dirty="0"/>
            <a:t> as </a:t>
          </a:r>
          <a:r>
            <a:rPr lang="sk-SK" dirty="0" err="1"/>
            <a:t>beeswax</a:t>
          </a:r>
          <a:r>
            <a:rPr lang="sk-SK" dirty="0"/>
            <a:t> are </a:t>
          </a:r>
          <a:r>
            <a:rPr lang="sk-SK" dirty="0" err="1"/>
            <a:t>recycled</a:t>
          </a:r>
          <a:r>
            <a:rPr lang="sk-SK" dirty="0"/>
            <a:t> and </a:t>
          </a:r>
          <a:r>
            <a:rPr lang="sk-SK" dirty="0" err="1"/>
            <a:t>reused</a:t>
          </a:r>
          <a:r>
            <a:rPr lang="sk-SK" dirty="0"/>
            <a:t> in </a:t>
          </a:r>
          <a:r>
            <a:rPr lang="sk-SK" dirty="0" err="1"/>
            <a:t>other</a:t>
          </a:r>
          <a:r>
            <a:rPr lang="sk-SK" dirty="0"/>
            <a:t> </a:t>
          </a:r>
          <a:r>
            <a:rPr lang="sk-SK" dirty="0" err="1"/>
            <a:t>products</a:t>
          </a:r>
          <a:r>
            <a:rPr lang="sk-SK" dirty="0"/>
            <a:t>, </a:t>
          </a:r>
          <a:r>
            <a:rPr lang="sk-SK" dirty="0" err="1"/>
            <a:t>minimizing</a:t>
          </a:r>
          <a:r>
            <a:rPr lang="sk-SK" dirty="0"/>
            <a:t> </a:t>
          </a:r>
          <a:r>
            <a:rPr lang="sk-SK" dirty="0" err="1"/>
            <a:t>waste</a:t>
          </a:r>
          <a:r>
            <a:rPr lang="sk-SK" dirty="0"/>
            <a:t>.	</a:t>
          </a:r>
          <a:endParaRPr lang="en-US" dirty="0"/>
        </a:p>
      </dgm:t>
    </dgm:pt>
    <dgm:pt modelId="{9D3DD62D-F371-4F3B-A2EE-3A6DDD8288E0}" type="parTrans" cxnId="{6229BF5C-8322-490F-B52E-2F847E42999D}">
      <dgm:prSet/>
      <dgm:spPr/>
      <dgm:t>
        <a:bodyPr/>
        <a:lstStyle/>
        <a:p>
          <a:endParaRPr lang="en-US"/>
        </a:p>
      </dgm:t>
    </dgm:pt>
    <dgm:pt modelId="{A461E484-A14C-47D1-95FF-81F4EE7C9E5C}" type="sibTrans" cxnId="{6229BF5C-8322-490F-B52E-2F847E42999D}">
      <dgm:prSet/>
      <dgm:spPr/>
      <dgm:t>
        <a:bodyPr/>
        <a:lstStyle/>
        <a:p>
          <a:endParaRPr lang="en-US"/>
        </a:p>
      </dgm:t>
    </dgm:pt>
    <dgm:pt modelId="{8B225989-63EE-467F-913E-EBC04463DE47}">
      <dgm:prSet/>
      <dgm:spPr/>
      <dgm:t>
        <a:bodyPr/>
        <a:lstStyle/>
        <a:p>
          <a:r>
            <a:rPr lang="sk-SK" b="1" dirty="0" err="1"/>
            <a:t>Composting</a:t>
          </a:r>
          <a:r>
            <a:rPr lang="sk-SK" b="1" dirty="0"/>
            <a:t>: </a:t>
          </a:r>
          <a:r>
            <a:rPr lang="sk-SK" dirty="0" err="1"/>
            <a:t>Organic</a:t>
          </a:r>
          <a:r>
            <a:rPr lang="sk-SK" dirty="0"/>
            <a:t> </a:t>
          </a:r>
          <a:r>
            <a:rPr lang="sk-SK" dirty="0" err="1"/>
            <a:t>waste</a:t>
          </a:r>
          <a:r>
            <a:rPr lang="sk-SK" dirty="0"/>
            <a:t> </a:t>
          </a:r>
          <a:r>
            <a:rPr lang="sk-SK" dirty="0" err="1"/>
            <a:t>generated</a:t>
          </a:r>
          <a:r>
            <a:rPr lang="sk-SK" dirty="0"/>
            <a:t> </a:t>
          </a:r>
          <a:r>
            <a:rPr lang="sk-SK" dirty="0" err="1"/>
            <a:t>during</a:t>
          </a:r>
          <a:r>
            <a:rPr lang="sk-SK" dirty="0"/>
            <a:t> </a:t>
          </a:r>
          <a:r>
            <a:rPr lang="sk-SK" dirty="0" err="1"/>
            <a:t>the</a:t>
          </a:r>
          <a:r>
            <a:rPr lang="sk-SK" dirty="0"/>
            <a:t> </a:t>
          </a:r>
          <a:r>
            <a:rPr lang="sk-SK" dirty="0" err="1"/>
            <a:t>processing</a:t>
          </a:r>
          <a:r>
            <a:rPr lang="sk-SK" dirty="0"/>
            <a:t> of </a:t>
          </a:r>
          <a:r>
            <a:rPr lang="sk-SK" dirty="0" err="1"/>
            <a:t>honey</a:t>
          </a:r>
          <a:r>
            <a:rPr lang="sk-SK" dirty="0"/>
            <a:t> and </a:t>
          </a:r>
          <a:r>
            <a:rPr lang="sk-SK" dirty="0" err="1"/>
            <a:t>wax</a:t>
          </a:r>
          <a:r>
            <a:rPr lang="sk-SK" dirty="0"/>
            <a:t> </a:t>
          </a:r>
          <a:r>
            <a:rPr lang="sk-SK" dirty="0" err="1"/>
            <a:t>is</a:t>
          </a:r>
          <a:r>
            <a:rPr lang="sk-SK" dirty="0"/>
            <a:t> </a:t>
          </a:r>
          <a:r>
            <a:rPr lang="sk-SK" dirty="0" err="1"/>
            <a:t>composted</a:t>
          </a:r>
          <a:r>
            <a:rPr lang="sk-SK" dirty="0"/>
            <a:t>, </a:t>
          </a:r>
          <a:r>
            <a:rPr lang="sk-SK" dirty="0" err="1"/>
            <a:t>enriching</a:t>
          </a:r>
          <a:r>
            <a:rPr lang="sk-SK" dirty="0"/>
            <a:t> </a:t>
          </a:r>
          <a:r>
            <a:rPr lang="sk-SK" dirty="0" err="1"/>
            <a:t>the</a:t>
          </a:r>
          <a:r>
            <a:rPr lang="sk-SK" dirty="0"/>
            <a:t> </a:t>
          </a:r>
          <a:r>
            <a:rPr lang="sk-SK" dirty="0" err="1"/>
            <a:t>soil</a:t>
          </a:r>
          <a:r>
            <a:rPr lang="sk-SK" dirty="0"/>
            <a:t> and </a:t>
          </a:r>
          <a:r>
            <a:rPr lang="sk-SK" dirty="0" err="1"/>
            <a:t>reducing</a:t>
          </a:r>
          <a:r>
            <a:rPr lang="sk-SK" dirty="0"/>
            <a:t> </a:t>
          </a:r>
          <a:r>
            <a:rPr lang="sk-SK" dirty="0" err="1"/>
            <a:t>overall</a:t>
          </a:r>
          <a:r>
            <a:rPr lang="sk-SK" dirty="0"/>
            <a:t> </a:t>
          </a:r>
          <a:r>
            <a:rPr lang="sk-SK" dirty="0" err="1"/>
            <a:t>waste</a:t>
          </a:r>
          <a:r>
            <a:rPr lang="sk-SK" dirty="0"/>
            <a:t>. </a:t>
          </a:r>
          <a:endParaRPr lang="en-US" dirty="0"/>
        </a:p>
      </dgm:t>
    </dgm:pt>
    <dgm:pt modelId="{01EE4696-7EE6-4717-9227-A589D13423CB}" type="parTrans" cxnId="{F2761C5A-2EF8-490F-AD5C-C3C847518245}">
      <dgm:prSet/>
      <dgm:spPr/>
      <dgm:t>
        <a:bodyPr/>
        <a:lstStyle/>
        <a:p>
          <a:endParaRPr lang="en-US"/>
        </a:p>
      </dgm:t>
    </dgm:pt>
    <dgm:pt modelId="{FBC80C9C-8ACF-4DA1-8A8D-7DE92BF52D41}" type="sibTrans" cxnId="{F2761C5A-2EF8-490F-AD5C-C3C847518245}">
      <dgm:prSet/>
      <dgm:spPr/>
      <dgm:t>
        <a:bodyPr/>
        <a:lstStyle/>
        <a:p>
          <a:endParaRPr lang="en-US"/>
        </a:p>
      </dgm:t>
    </dgm:pt>
    <dgm:pt modelId="{2E0227D7-4C3E-447A-98A8-2BFB51ACD354}">
      <dgm:prSet/>
      <dgm:spPr/>
      <dgm:t>
        <a:bodyPr/>
        <a:lstStyle/>
        <a:p>
          <a:r>
            <a:rPr lang="sk-SK" b="1" dirty="0" err="1"/>
            <a:t>Waste</a:t>
          </a:r>
          <a:r>
            <a:rPr lang="sk-SK" b="1" dirty="0"/>
            <a:t> </a:t>
          </a:r>
          <a:r>
            <a:rPr lang="sk-SK" b="1" dirty="0" err="1"/>
            <a:t>Reduction</a:t>
          </a:r>
          <a:r>
            <a:rPr lang="sk-SK" b="1" dirty="0"/>
            <a:t>: </a:t>
          </a:r>
          <a:r>
            <a:rPr lang="sk-SK" dirty="0" err="1"/>
            <a:t>Unmedy</a:t>
          </a:r>
          <a:r>
            <a:rPr lang="sk-SK" dirty="0"/>
            <a:t> </a:t>
          </a:r>
          <a:r>
            <a:rPr lang="sk-SK" dirty="0" err="1"/>
            <a:t>Beekeeping</a:t>
          </a:r>
          <a:r>
            <a:rPr lang="sk-SK" dirty="0"/>
            <a:t> </a:t>
          </a:r>
          <a:r>
            <a:rPr lang="sk-SK" dirty="0" err="1"/>
            <a:t>strives</a:t>
          </a:r>
          <a:r>
            <a:rPr lang="sk-SK" dirty="0"/>
            <a:t> to </a:t>
          </a:r>
          <a:r>
            <a:rPr lang="sk-SK" dirty="0" err="1"/>
            <a:t>minimize</a:t>
          </a:r>
          <a:r>
            <a:rPr lang="sk-SK" dirty="0"/>
            <a:t> </a:t>
          </a:r>
          <a:r>
            <a:rPr lang="sk-SK" dirty="0" err="1"/>
            <a:t>waste</a:t>
          </a:r>
          <a:r>
            <a:rPr lang="sk-SK" dirty="0"/>
            <a:t> at </a:t>
          </a:r>
          <a:r>
            <a:rPr lang="sk-SK" dirty="0" err="1"/>
            <a:t>every</a:t>
          </a:r>
          <a:r>
            <a:rPr lang="sk-SK" dirty="0"/>
            <a:t> step of </a:t>
          </a:r>
          <a:r>
            <a:rPr lang="sk-SK" dirty="0" err="1"/>
            <a:t>the</a:t>
          </a:r>
          <a:r>
            <a:rPr lang="sk-SK" dirty="0"/>
            <a:t> </a:t>
          </a:r>
          <a:r>
            <a:rPr lang="sk-SK" dirty="0" err="1"/>
            <a:t>production</a:t>
          </a:r>
          <a:r>
            <a:rPr lang="sk-SK" dirty="0"/>
            <a:t> </a:t>
          </a:r>
          <a:r>
            <a:rPr lang="sk-SK" dirty="0" err="1"/>
            <a:t>process</a:t>
          </a:r>
          <a:r>
            <a:rPr lang="sk-SK" dirty="0"/>
            <a:t> and </a:t>
          </a:r>
          <a:r>
            <a:rPr lang="sk-SK" dirty="0" err="1"/>
            <a:t>actively</a:t>
          </a:r>
          <a:r>
            <a:rPr lang="sk-SK" dirty="0"/>
            <a:t> </a:t>
          </a:r>
          <a:r>
            <a:rPr lang="sk-SK" dirty="0" err="1"/>
            <a:t>encourages</a:t>
          </a:r>
          <a:r>
            <a:rPr lang="sk-SK" dirty="0"/>
            <a:t> </a:t>
          </a:r>
          <a:r>
            <a:rPr lang="sk-SK" dirty="0" err="1"/>
            <a:t>recycling</a:t>
          </a:r>
          <a:r>
            <a:rPr lang="sk-SK" dirty="0"/>
            <a:t> </a:t>
          </a:r>
          <a:r>
            <a:rPr lang="sk-SK" dirty="0" err="1"/>
            <a:t>among</a:t>
          </a:r>
          <a:r>
            <a:rPr lang="sk-SK" dirty="0"/>
            <a:t> </a:t>
          </a:r>
          <a:r>
            <a:rPr lang="sk-SK" dirty="0" err="1"/>
            <a:t>its</a:t>
          </a:r>
          <a:r>
            <a:rPr lang="sk-SK" dirty="0"/>
            <a:t> </a:t>
          </a:r>
          <a:r>
            <a:rPr lang="sk-SK" dirty="0" err="1"/>
            <a:t>customers</a:t>
          </a:r>
          <a:r>
            <a:rPr lang="sk-SK" dirty="0"/>
            <a:t>.</a:t>
          </a:r>
          <a:endParaRPr lang="en-US" dirty="0"/>
        </a:p>
      </dgm:t>
    </dgm:pt>
    <dgm:pt modelId="{69378D48-C305-4990-839B-A2709F297619}" type="parTrans" cxnId="{1516C204-088C-409A-A934-31663711005E}">
      <dgm:prSet/>
      <dgm:spPr/>
      <dgm:t>
        <a:bodyPr/>
        <a:lstStyle/>
        <a:p>
          <a:endParaRPr lang="en-US"/>
        </a:p>
      </dgm:t>
    </dgm:pt>
    <dgm:pt modelId="{D83F52CE-BA64-4FEA-A744-4A7878F5420B}" type="sibTrans" cxnId="{1516C204-088C-409A-A934-31663711005E}">
      <dgm:prSet/>
      <dgm:spPr/>
      <dgm:t>
        <a:bodyPr/>
        <a:lstStyle/>
        <a:p>
          <a:endParaRPr lang="en-US"/>
        </a:p>
      </dgm:t>
    </dgm:pt>
    <dgm:pt modelId="{311DC96A-57FB-437F-9320-88E14C06A76C}" type="pres">
      <dgm:prSet presAssocID="{BDDE00A5-0114-46E2-AA48-6F1B0F7F55B9}" presName="linear" presStyleCnt="0">
        <dgm:presLayoutVars>
          <dgm:animLvl val="lvl"/>
          <dgm:resizeHandles val="exact"/>
        </dgm:presLayoutVars>
      </dgm:prSet>
      <dgm:spPr/>
      <dgm:t>
        <a:bodyPr/>
        <a:lstStyle/>
        <a:p>
          <a:endParaRPr lang="sk-SK"/>
        </a:p>
      </dgm:t>
    </dgm:pt>
    <dgm:pt modelId="{85AC351F-32A4-4B34-BD74-48EAFE9A554A}" type="pres">
      <dgm:prSet presAssocID="{E8CB5545-FC82-41CE-9689-3723851178B1}" presName="parentText" presStyleLbl="node1" presStyleIdx="0" presStyleCnt="3">
        <dgm:presLayoutVars>
          <dgm:chMax val="0"/>
          <dgm:bulletEnabled val="1"/>
        </dgm:presLayoutVars>
      </dgm:prSet>
      <dgm:spPr/>
      <dgm:t>
        <a:bodyPr/>
        <a:lstStyle/>
        <a:p>
          <a:endParaRPr lang="sk-SK"/>
        </a:p>
      </dgm:t>
    </dgm:pt>
    <dgm:pt modelId="{E507DF32-410E-4EAD-BF13-21BAF8A7AAB7}" type="pres">
      <dgm:prSet presAssocID="{A461E484-A14C-47D1-95FF-81F4EE7C9E5C}" presName="spacer" presStyleCnt="0"/>
      <dgm:spPr/>
    </dgm:pt>
    <dgm:pt modelId="{6C47C6B3-4728-4F79-B5D4-F1C4023CF01B}" type="pres">
      <dgm:prSet presAssocID="{8B225989-63EE-467F-913E-EBC04463DE47}" presName="parentText" presStyleLbl="node1" presStyleIdx="1" presStyleCnt="3">
        <dgm:presLayoutVars>
          <dgm:chMax val="0"/>
          <dgm:bulletEnabled val="1"/>
        </dgm:presLayoutVars>
      </dgm:prSet>
      <dgm:spPr/>
      <dgm:t>
        <a:bodyPr/>
        <a:lstStyle/>
        <a:p>
          <a:endParaRPr lang="sk-SK"/>
        </a:p>
      </dgm:t>
    </dgm:pt>
    <dgm:pt modelId="{EFB1D025-0ADA-4D85-B3D2-AD6AF1057256}" type="pres">
      <dgm:prSet presAssocID="{FBC80C9C-8ACF-4DA1-8A8D-7DE92BF52D41}" presName="spacer" presStyleCnt="0"/>
      <dgm:spPr/>
    </dgm:pt>
    <dgm:pt modelId="{72ABC8CA-0DB2-461E-B885-B3B8EA76916F}" type="pres">
      <dgm:prSet presAssocID="{2E0227D7-4C3E-447A-98A8-2BFB51ACD354}" presName="parentText" presStyleLbl="node1" presStyleIdx="2" presStyleCnt="3">
        <dgm:presLayoutVars>
          <dgm:chMax val="0"/>
          <dgm:bulletEnabled val="1"/>
        </dgm:presLayoutVars>
      </dgm:prSet>
      <dgm:spPr/>
      <dgm:t>
        <a:bodyPr/>
        <a:lstStyle/>
        <a:p>
          <a:endParaRPr lang="sk-SK"/>
        </a:p>
      </dgm:t>
    </dgm:pt>
  </dgm:ptLst>
  <dgm:cxnLst>
    <dgm:cxn modelId="{6229BF5C-8322-490F-B52E-2F847E42999D}" srcId="{BDDE00A5-0114-46E2-AA48-6F1B0F7F55B9}" destId="{E8CB5545-FC82-41CE-9689-3723851178B1}" srcOrd="0" destOrd="0" parTransId="{9D3DD62D-F371-4F3B-A2EE-3A6DDD8288E0}" sibTransId="{A461E484-A14C-47D1-95FF-81F4EE7C9E5C}"/>
    <dgm:cxn modelId="{96F29587-0CBF-498F-8B4D-85340FD7A4F9}" type="presOf" srcId="{8B225989-63EE-467F-913E-EBC04463DE47}" destId="{6C47C6B3-4728-4F79-B5D4-F1C4023CF01B}" srcOrd="0" destOrd="0" presId="urn:microsoft.com/office/officeart/2005/8/layout/vList2"/>
    <dgm:cxn modelId="{BD9D9D93-012F-49B8-8CA0-336A9F98528A}" type="presOf" srcId="{BDDE00A5-0114-46E2-AA48-6F1B0F7F55B9}" destId="{311DC96A-57FB-437F-9320-88E14C06A76C}" srcOrd="0" destOrd="0" presId="urn:microsoft.com/office/officeart/2005/8/layout/vList2"/>
    <dgm:cxn modelId="{5BA0172A-40A5-4407-B4EC-A82EFD28572C}" type="presOf" srcId="{E8CB5545-FC82-41CE-9689-3723851178B1}" destId="{85AC351F-32A4-4B34-BD74-48EAFE9A554A}" srcOrd="0" destOrd="0" presId="urn:microsoft.com/office/officeart/2005/8/layout/vList2"/>
    <dgm:cxn modelId="{1516C204-088C-409A-A934-31663711005E}" srcId="{BDDE00A5-0114-46E2-AA48-6F1B0F7F55B9}" destId="{2E0227D7-4C3E-447A-98A8-2BFB51ACD354}" srcOrd="2" destOrd="0" parTransId="{69378D48-C305-4990-839B-A2709F297619}" sibTransId="{D83F52CE-BA64-4FEA-A744-4A7878F5420B}"/>
    <dgm:cxn modelId="{F2761C5A-2EF8-490F-AD5C-C3C847518245}" srcId="{BDDE00A5-0114-46E2-AA48-6F1B0F7F55B9}" destId="{8B225989-63EE-467F-913E-EBC04463DE47}" srcOrd="1" destOrd="0" parTransId="{01EE4696-7EE6-4717-9227-A589D13423CB}" sibTransId="{FBC80C9C-8ACF-4DA1-8A8D-7DE92BF52D41}"/>
    <dgm:cxn modelId="{6BE62875-3092-4583-9BBD-4C6009ECDAE6}" type="presOf" srcId="{2E0227D7-4C3E-447A-98A8-2BFB51ACD354}" destId="{72ABC8CA-0DB2-461E-B885-B3B8EA76916F}" srcOrd="0" destOrd="0" presId="urn:microsoft.com/office/officeart/2005/8/layout/vList2"/>
    <dgm:cxn modelId="{F94458ED-CD20-4301-BEB8-0F84E32B09C8}" type="presParOf" srcId="{311DC96A-57FB-437F-9320-88E14C06A76C}" destId="{85AC351F-32A4-4B34-BD74-48EAFE9A554A}" srcOrd="0" destOrd="0" presId="urn:microsoft.com/office/officeart/2005/8/layout/vList2"/>
    <dgm:cxn modelId="{72B69DE6-8D85-45D7-B9E1-BBD631EEAC7D}" type="presParOf" srcId="{311DC96A-57FB-437F-9320-88E14C06A76C}" destId="{E507DF32-410E-4EAD-BF13-21BAF8A7AAB7}" srcOrd="1" destOrd="0" presId="urn:microsoft.com/office/officeart/2005/8/layout/vList2"/>
    <dgm:cxn modelId="{FD98DF00-C312-40A0-85AF-E519736A8A76}" type="presParOf" srcId="{311DC96A-57FB-437F-9320-88E14C06A76C}" destId="{6C47C6B3-4728-4F79-B5D4-F1C4023CF01B}" srcOrd="2" destOrd="0" presId="urn:microsoft.com/office/officeart/2005/8/layout/vList2"/>
    <dgm:cxn modelId="{0147A951-5539-4616-AC4B-CBF2B89E47FA}" type="presParOf" srcId="{311DC96A-57FB-437F-9320-88E14C06A76C}" destId="{EFB1D025-0ADA-4D85-B3D2-AD6AF1057256}" srcOrd="3" destOrd="0" presId="urn:microsoft.com/office/officeart/2005/8/layout/vList2"/>
    <dgm:cxn modelId="{FCC05D3D-950D-4949-B143-E9ADDB0F6DDD}" type="presParOf" srcId="{311DC96A-57FB-437F-9320-88E14C06A76C}" destId="{72ABC8CA-0DB2-461E-B885-B3B8EA76916F}" srcOrd="4"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15954-9132-403C-A7AF-C2EA6FAD237C}"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en-US"/>
        </a:p>
      </dgm:t>
    </dgm:pt>
    <dgm:pt modelId="{EFBB9A03-7FBA-4EE7-82FF-710FC4A6EBA2}">
      <dgm:prSet custT="1"/>
      <dgm:spPr/>
      <dgm:t>
        <a:bodyPr/>
        <a:lstStyle/>
        <a:p>
          <a:r>
            <a:rPr lang="sk-SK" sz="2000" dirty="0"/>
            <a:t>		</a:t>
          </a:r>
          <a:r>
            <a:rPr lang="sk-SK" sz="2000" dirty="0" err="1"/>
            <a:t>Sustainability</a:t>
          </a:r>
          <a:r>
            <a:rPr lang="sk-SK" sz="2000" dirty="0"/>
            <a:t> at Víno Lauko </a:t>
          </a:r>
          <a:endParaRPr lang="en-US" sz="2000" dirty="0"/>
        </a:p>
      </dgm:t>
    </dgm:pt>
    <dgm:pt modelId="{4A77523B-1060-4F14-AA65-C8D5D4D54231}" type="parTrans" cxnId="{1E7E6153-ED89-40C4-9DE8-6AD9A44D458C}">
      <dgm:prSet/>
      <dgm:spPr/>
      <dgm:t>
        <a:bodyPr/>
        <a:lstStyle/>
        <a:p>
          <a:endParaRPr lang="en-US" sz="2000"/>
        </a:p>
      </dgm:t>
    </dgm:pt>
    <dgm:pt modelId="{97386A80-C7B6-4B3B-AE18-DAFF25084C2D}" type="sibTrans" cxnId="{1E7E6153-ED89-40C4-9DE8-6AD9A44D458C}">
      <dgm:prSet/>
      <dgm:spPr/>
      <dgm:t>
        <a:bodyPr/>
        <a:lstStyle/>
        <a:p>
          <a:endParaRPr lang="en-US" sz="2000"/>
        </a:p>
      </dgm:t>
    </dgm:pt>
    <dgm:pt modelId="{0B6387F2-1DC1-4C54-B242-1C8B8190BBEE}">
      <dgm:prSet custT="1"/>
      <dgm:spPr/>
      <dgm:t>
        <a:bodyPr/>
        <a:lstStyle/>
        <a:p>
          <a:pPr>
            <a:buFont typeface="Arial" panose="020B0604020202020204" pitchFamily="34" charset="0"/>
            <a:buChar char="•"/>
          </a:pPr>
          <a:r>
            <a:rPr lang="en-US" sz="1800" b="1" dirty="0"/>
            <a:t>Organic Farming:</a:t>
          </a:r>
          <a:r>
            <a:rPr lang="en-US" sz="1800" dirty="0"/>
            <a:t> No synthetic pesticides, promoting biodiversity and soil health.</a:t>
          </a:r>
        </a:p>
      </dgm:t>
    </dgm:pt>
    <dgm:pt modelId="{C889A0A7-B891-4375-A4D5-FFB9BC026E9E}" type="parTrans" cxnId="{7203B54A-0068-45AA-99CA-459AF7E26EDD}">
      <dgm:prSet/>
      <dgm:spPr/>
      <dgm:t>
        <a:bodyPr/>
        <a:lstStyle/>
        <a:p>
          <a:endParaRPr lang="en-US" sz="2000"/>
        </a:p>
      </dgm:t>
    </dgm:pt>
    <dgm:pt modelId="{15360F1D-5A1A-4175-940C-EBAC46E14976}" type="sibTrans" cxnId="{7203B54A-0068-45AA-99CA-459AF7E26EDD}">
      <dgm:prSet/>
      <dgm:spPr/>
      <dgm:t>
        <a:bodyPr/>
        <a:lstStyle/>
        <a:p>
          <a:endParaRPr lang="en-US" sz="2000"/>
        </a:p>
      </dgm:t>
    </dgm:pt>
    <dgm:pt modelId="{FF62A461-27BF-4988-A906-E25A8AB134CC}">
      <dgm:prSet custT="1"/>
      <dgm:spPr/>
      <dgm:t>
        <a:bodyPr/>
        <a:lstStyle/>
        <a:p>
          <a:pPr>
            <a:buFont typeface="Arial" panose="020B0604020202020204" pitchFamily="34" charset="0"/>
            <a:buChar char="•"/>
          </a:pPr>
          <a:r>
            <a:rPr lang="en-US" sz="1800" b="1" dirty="0"/>
            <a:t>Water Conservation:</a:t>
          </a:r>
          <a:r>
            <a:rPr lang="en-US" sz="1800" dirty="0"/>
            <a:t> Drip irrigation and rainwater harvesting reduce water usage.</a:t>
          </a:r>
        </a:p>
      </dgm:t>
    </dgm:pt>
    <dgm:pt modelId="{E497AE44-08EE-4C5E-A622-710424599D6E}" type="parTrans" cxnId="{3097ABC9-A7FF-4B63-B03A-3E76DC774C74}">
      <dgm:prSet/>
      <dgm:spPr/>
      <dgm:t>
        <a:bodyPr/>
        <a:lstStyle/>
        <a:p>
          <a:endParaRPr lang="sk-SK"/>
        </a:p>
      </dgm:t>
    </dgm:pt>
    <dgm:pt modelId="{93B52BCF-780D-43E3-8F7E-9974239387E5}" type="sibTrans" cxnId="{3097ABC9-A7FF-4B63-B03A-3E76DC774C74}">
      <dgm:prSet/>
      <dgm:spPr/>
      <dgm:t>
        <a:bodyPr/>
        <a:lstStyle/>
        <a:p>
          <a:endParaRPr lang="sk-SK"/>
        </a:p>
      </dgm:t>
    </dgm:pt>
    <dgm:pt modelId="{B0AE8FEA-4D82-4007-9B2E-47ACB508DE72}">
      <dgm:prSet custT="1"/>
      <dgm:spPr/>
      <dgm:t>
        <a:bodyPr/>
        <a:lstStyle/>
        <a:p>
          <a:pPr>
            <a:buFont typeface="Arial" panose="020B0604020202020204" pitchFamily="34" charset="0"/>
            <a:buChar char="•"/>
          </a:pPr>
          <a:r>
            <a:rPr lang="en-US" sz="1800" b="1" dirty="0"/>
            <a:t>Energy Efficiency:</a:t>
          </a:r>
          <a:r>
            <a:rPr lang="en-US" sz="1800" dirty="0"/>
            <a:t> Natural cellar cooling and solar energy cut down on energy use.</a:t>
          </a:r>
        </a:p>
      </dgm:t>
    </dgm:pt>
    <dgm:pt modelId="{F3243D9B-D597-4604-86AE-C92C9FCF2F99}" type="parTrans" cxnId="{69099AD7-B776-463C-9527-1DEA971FB93B}">
      <dgm:prSet/>
      <dgm:spPr/>
      <dgm:t>
        <a:bodyPr/>
        <a:lstStyle/>
        <a:p>
          <a:endParaRPr lang="sk-SK"/>
        </a:p>
      </dgm:t>
    </dgm:pt>
    <dgm:pt modelId="{713ED61E-5273-4DBB-AC74-FE35E06AA94F}" type="sibTrans" cxnId="{69099AD7-B776-463C-9527-1DEA971FB93B}">
      <dgm:prSet/>
      <dgm:spPr/>
      <dgm:t>
        <a:bodyPr/>
        <a:lstStyle/>
        <a:p>
          <a:endParaRPr lang="sk-SK"/>
        </a:p>
      </dgm:t>
    </dgm:pt>
    <dgm:pt modelId="{367085EC-8436-4FC2-AAEA-142A69B16893}">
      <dgm:prSet custT="1"/>
      <dgm:spPr/>
      <dgm:t>
        <a:bodyPr/>
        <a:lstStyle/>
        <a:p>
          <a:pPr>
            <a:buFont typeface="Arial" panose="020B0604020202020204" pitchFamily="34" charset="0"/>
            <a:buChar char="•"/>
          </a:pPr>
          <a:r>
            <a:rPr lang="en-US" sz="1800" b="1" dirty="0"/>
            <a:t>Reduced Carbon Footprint:</a:t>
          </a:r>
          <a:r>
            <a:rPr lang="en-US" sz="1800" dirty="0"/>
            <a:t> Local sourcing and eco-friendly transport minimize carbon emissions.</a:t>
          </a:r>
        </a:p>
      </dgm:t>
    </dgm:pt>
    <dgm:pt modelId="{91218F35-5F96-48AB-B763-30909AEA04A2}" type="parTrans" cxnId="{9B33AE1A-C6D1-4F40-A207-DBCE204F4FD7}">
      <dgm:prSet/>
      <dgm:spPr/>
      <dgm:t>
        <a:bodyPr/>
        <a:lstStyle/>
        <a:p>
          <a:endParaRPr lang="sk-SK"/>
        </a:p>
      </dgm:t>
    </dgm:pt>
    <dgm:pt modelId="{8BA19835-AFC7-4EEB-B907-97C0A350F6A5}" type="sibTrans" cxnId="{9B33AE1A-C6D1-4F40-A207-DBCE204F4FD7}">
      <dgm:prSet/>
      <dgm:spPr/>
      <dgm:t>
        <a:bodyPr/>
        <a:lstStyle/>
        <a:p>
          <a:endParaRPr lang="sk-SK"/>
        </a:p>
      </dgm:t>
    </dgm:pt>
    <dgm:pt modelId="{3D88A32C-15EF-4778-B672-4C2992A9D7BC}" type="pres">
      <dgm:prSet presAssocID="{15015954-9132-403C-A7AF-C2EA6FAD237C}" presName="linear" presStyleCnt="0">
        <dgm:presLayoutVars>
          <dgm:animLvl val="lvl"/>
          <dgm:resizeHandles val="exact"/>
        </dgm:presLayoutVars>
      </dgm:prSet>
      <dgm:spPr/>
      <dgm:t>
        <a:bodyPr/>
        <a:lstStyle/>
        <a:p>
          <a:endParaRPr lang="sk-SK"/>
        </a:p>
      </dgm:t>
    </dgm:pt>
    <dgm:pt modelId="{CDF4D10B-C792-4A57-A6E8-8DF2117E4CBB}" type="pres">
      <dgm:prSet presAssocID="{EFBB9A03-7FBA-4EE7-82FF-710FC4A6EBA2}" presName="parentText" presStyleLbl="node1" presStyleIdx="0" presStyleCnt="1" custLinFactNeighborY="-44193">
        <dgm:presLayoutVars>
          <dgm:chMax val="0"/>
          <dgm:bulletEnabled val="1"/>
        </dgm:presLayoutVars>
      </dgm:prSet>
      <dgm:spPr/>
      <dgm:t>
        <a:bodyPr/>
        <a:lstStyle/>
        <a:p>
          <a:endParaRPr lang="sk-SK"/>
        </a:p>
      </dgm:t>
    </dgm:pt>
    <dgm:pt modelId="{F5949646-3BA3-4BFB-9BCB-606796F0AC74}" type="pres">
      <dgm:prSet presAssocID="{EFBB9A03-7FBA-4EE7-82FF-710FC4A6EBA2}" presName="childText" presStyleLbl="revTx" presStyleIdx="0" presStyleCnt="1" custScaleY="100754">
        <dgm:presLayoutVars>
          <dgm:bulletEnabled val="1"/>
        </dgm:presLayoutVars>
      </dgm:prSet>
      <dgm:spPr/>
      <dgm:t>
        <a:bodyPr/>
        <a:lstStyle/>
        <a:p>
          <a:endParaRPr lang="sk-SK"/>
        </a:p>
      </dgm:t>
    </dgm:pt>
  </dgm:ptLst>
  <dgm:cxnLst>
    <dgm:cxn modelId="{3F2A1CE8-8A0A-4B69-B788-A3250723B30C}" type="presOf" srcId="{0B6387F2-1DC1-4C54-B242-1C8B8190BBEE}" destId="{F5949646-3BA3-4BFB-9BCB-606796F0AC74}" srcOrd="0" destOrd="0" presId="urn:microsoft.com/office/officeart/2005/8/layout/vList2"/>
    <dgm:cxn modelId="{69099AD7-B776-463C-9527-1DEA971FB93B}" srcId="{EFBB9A03-7FBA-4EE7-82FF-710FC4A6EBA2}" destId="{B0AE8FEA-4D82-4007-9B2E-47ACB508DE72}" srcOrd="2" destOrd="0" parTransId="{F3243D9B-D597-4604-86AE-C92C9FCF2F99}" sibTransId="{713ED61E-5273-4DBB-AC74-FE35E06AA94F}"/>
    <dgm:cxn modelId="{2BAFE1CE-3795-4E5F-86D9-8B48598D7FEF}" type="presOf" srcId="{B0AE8FEA-4D82-4007-9B2E-47ACB508DE72}" destId="{F5949646-3BA3-4BFB-9BCB-606796F0AC74}" srcOrd="0" destOrd="2" presId="urn:microsoft.com/office/officeart/2005/8/layout/vList2"/>
    <dgm:cxn modelId="{85F774DA-A249-4984-9D44-6283721EE6F6}" type="presOf" srcId="{FF62A461-27BF-4988-A906-E25A8AB134CC}" destId="{F5949646-3BA3-4BFB-9BCB-606796F0AC74}" srcOrd="0" destOrd="1" presId="urn:microsoft.com/office/officeart/2005/8/layout/vList2"/>
    <dgm:cxn modelId="{8ADCCBE2-728A-4664-9810-AA15267047C7}" type="presOf" srcId="{EFBB9A03-7FBA-4EE7-82FF-710FC4A6EBA2}" destId="{CDF4D10B-C792-4A57-A6E8-8DF2117E4CBB}" srcOrd="0" destOrd="0" presId="urn:microsoft.com/office/officeart/2005/8/layout/vList2"/>
    <dgm:cxn modelId="{3097ABC9-A7FF-4B63-B03A-3E76DC774C74}" srcId="{EFBB9A03-7FBA-4EE7-82FF-710FC4A6EBA2}" destId="{FF62A461-27BF-4988-A906-E25A8AB134CC}" srcOrd="1" destOrd="0" parTransId="{E497AE44-08EE-4C5E-A622-710424599D6E}" sibTransId="{93B52BCF-780D-43E3-8F7E-9974239387E5}"/>
    <dgm:cxn modelId="{85D79880-3C74-476B-92E9-21CE398E50DA}" type="presOf" srcId="{367085EC-8436-4FC2-AAEA-142A69B16893}" destId="{F5949646-3BA3-4BFB-9BCB-606796F0AC74}" srcOrd="0" destOrd="3" presId="urn:microsoft.com/office/officeart/2005/8/layout/vList2"/>
    <dgm:cxn modelId="{9B33AE1A-C6D1-4F40-A207-DBCE204F4FD7}" srcId="{EFBB9A03-7FBA-4EE7-82FF-710FC4A6EBA2}" destId="{367085EC-8436-4FC2-AAEA-142A69B16893}" srcOrd="3" destOrd="0" parTransId="{91218F35-5F96-48AB-B763-30909AEA04A2}" sibTransId="{8BA19835-AFC7-4EEB-B907-97C0A350F6A5}"/>
    <dgm:cxn modelId="{1E7E6153-ED89-40C4-9DE8-6AD9A44D458C}" srcId="{15015954-9132-403C-A7AF-C2EA6FAD237C}" destId="{EFBB9A03-7FBA-4EE7-82FF-710FC4A6EBA2}" srcOrd="0" destOrd="0" parTransId="{4A77523B-1060-4F14-AA65-C8D5D4D54231}" sibTransId="{97386A80-C7B6-4B3B-AE18-DAFF25084C2D}"/>
    <dgm:cxn modelId="{7203B54A-0068-45AA-99CA-459AF7E26EDD}" srcId="{EFBB9A03-7FBA-4EE7-82FF-710FC4A6EBA2}" destId="{0B6387F2-1DC1-4C54-B242-1C8B8190BBEE}" srcOrd="0" destOrd="0" parTransId="{C889A0A7-B891-4375-A4D5-FFB9BC026E9E}" sibTransId="{15360F1D-5A1A-4175-940C-EBAC46E14976}"/>
    <dgm:cxn modelId="{33B45147-F543-493D-8FF9-5D6BD615DC9E}" type="presOf" srcId="{15015954-9132-403C-A7AF-C2EA6FAD237C}" destId="{3D88A32C-15EF-4778-B672-4C2992A9D7BC}" srcOrd="0" destOrd="0" presId="urn:microsoft.com/office/officeart/2005/8/layout/vList2"/>
    <dgm:cxn modelId="{79E9A72A-F208-44FE-A384-596FFD5C76BD}" type="presParOf" srcId="{3D88A32C-15EF-4778-B672-4C2992A9D7BC}" destId="{CDF4D10B-C792-4A57-A6E8-8DF2117E4CBB}" srcOrd="0" destOrd="0" presId="urn:microsoft.com/office/officeart/2005/8/layout/vList2"/>
    <dgm:cxn modelId="{37DEE42C-04AA-4EA4-BDBC-A5D90228787B}" type="presParOf" srcId="{3D88A32C-15EF-4778-B672-4C2992A9D7BC}" destId="{F5949646-3BA3-4BFB-9BCB-606796F0AC74}"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BDDEDC-9DF8-4ACD-B335-4D4CEF506B43}"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en-US"/>
        </a:p>
      </dgm:t>
    </dgm:pt>
    <dgm:pt modelId="{79F25F45-D080-4208-8747-AB8585DF0EDF}">
      <dgm:prSet/>
      <dgm:spPr/>
      <dgm:t>
        <a:bodyPr/>
        <a:lstStyle/>
        <a:p>
          <a:r>
            <a:rPr lang="sk-SK" b="1" dirty="0" err="1"/>
            <a:t>Organic</a:t>
          </a:r>
          <a:r>
            <a:rPr lang="sk-SK" b="1" dirty="0"/>
            <a:t> </a:t>
          </a:r>
          <a:r>
            <a:rPr lang="sk-SK" b="1" dirty="0" err="1"/>
            <a:t>Waste</a:t>
          </a:r>
          <a:r>
            <a:rPr lang="sk-SK" b="1" dirty="0"/>
            <a:t> </a:t>
          </a:r>
          <a:r>
            <a:rPr lang="sk-SK" b="1" dirty="0" err="1"/>
            <a:t>Recycling</a:t>
          </a:r>
          <a:r>
            <a:rPr lang="sk-SK" b="1" dirty="0"/>
            <a:t>: </a:t>
          </a:r>
          <a:r>
            <a:rPr lang="sk-SK" dirty="0" err="1"/>
            <a:t>The</a:t>
          </a:r>
          <a:r>
            <a:rPr lang="sk-SK" dirty="0"/>
            <a:t> by-</a:t>
          </a:r>
          <a:r>
            <a:rPr lang="sk-SK" dirty="0" err="1"/>
            <a:t>products</a:t>
          </a:r>
          <a:r>
            <a:rPr lang="sk-SK" dirty="0"/>
            <a:t> of </a:t>
          </a:r>
          <a:r>
            <a:rPr lang="sk-SK" dirty="0" err="1"/>
            <a:t>winemaking</a:t>
          </a:r>
          <a:r>
            <a:rPr lang="sk-SK" dirty="0"/>
            <a:t>, </a:t>
          </a:r>
          <a:r>
            <a:rPr lang="sk-SK" dirty="0" err="1"/>
            <a:t>such</a:t>
          </a:r>
          <a:r>
            <a:rPr lang="sk-SK" dirty="0"/>
            <a:t> as grape </a:t>
          </a:r>
          <a:r>
            <a:rPr lang="sk-SK" dirty="0" err="1"/>
            <a:t>skins</a:t>
          </a:r>
          <a:r>
            <a:rPr lang="sk-SK" dirty="0"/>
            <a:t>, </a:t>
          </a:r>
          <a:r>
            <a:rPr lang="sk-SK" dirty="0" err="1"/>
            <a:t>seeds</a:t>
          </a:r>
          <a:r>
            <a:rPr lang="sk-SK" dirty="0"/>
            <a:t>, and </a:t>
          </a:r>
          <a:r>
            <a:rPr lang="sk-SK" dirty="0" err="1"/>
            <a:t>stems</a:t>
          </a:r>
          <a:r>
            <a:rPr lang="sk-SK" dirty="0"/>
            <a:t>, are </a:t>
          </a:r>
          <a:r>
            <a:rPr lang="sk-SK" dirty="0" err="1"/>
            <a:t>composted</a:t>
          </a:r>
          <a:r>
            <a:rPr lang="sk-SK" dirty="0"/>
            <a:t> and </a:t>
          </a:r>
          <a:r>
            <a:rPr lang="sk-SK" dirty="0" err="1"/>
            <a:t>returned</a:t>
          </a:r>
          <a:r>
            <a:rPr lang="sk-SK" dirty="0"/>
            <a:t> to </a:t>
          </a:r>
          <a:r>
            <a:rPr lang="sk-SK" dirty="0" err="1"/>
            <a:t>the</a:t>
          </a:r>
          <a:r>
            <a:rPr lang="sk-SK" dirty="0"/>
            <a:t> </a:t>
          </a:r>
          <a:r>
            <a:rPr lang="sk-SK" dirty="0" err="1"/>
            <a:t>vineyard</a:t>
          </a:r>
          <a:r>
            <a:rPr lang="sk-SK" dirty="0"/>
            <a:t> as </a:t>
          </a:r>
          <a:r>
            <a:rPr lang="sk-SK" dirty="0" err="1"/>
            <a:t>natural</a:t>
          </a:r>
          <a:r>
            <a:rPr lang="sk-SK" dirty="0"/>
            <a:t> </a:t>
          </a:r>
          <a:r>
            <a:rPr lang="sk-SK" dirty="0" err="1"/>
            <a:t>fertilizer</a:t>
          </a:r>
          <a:r>
            <a:rPr lang="sk-SK" dirty="0"/>
            <a:t>. </a:t>
          </a:r>
          <a:r>
            <a:rPr lang="sk-SK" dirty="0" err="1"/>
            <a:t>This</a:t>
          </a:r>
          <a:r>
            <a:rPr lang="sk-SK" dirty="0"/>
            <a:t> </a:t>
          </a:r>
          <a:r>
            <a:rPr lang="sk-SK" dirty="0" err="1"/>
            <a:t>practice</a:t>
          </a:r>
          <a:r>
            <a:rPr lang="sk-SK" dirty="0"/>
            <a:t> </a:t>
          </a:r>
          <a:r>
            <a:rPr lang="sk-SK" dirty="0" err="1"/>
            <a:t>reduces</a:t>
          </a:r>
          <a:r>
            <a:rPr lang="sk-SK" dirty="0"/>
            <a:t> </a:t>
          </a:r>
          <a:r>
            <a:rPr lang="sk-SK" dirty="0" err="1"/>
            <a:t>waste</a:t>
          </a:r>
          <a:r>
            <a:rPr lang="sk-SK" dirty="0"/>
            <a:t> and </a:t>
          </a:r>
          <a:r>
            <a:rPr lang="sk-SK" dirty="0" err="1"/>
            <a:t>enhances</a:t>
          </a:r>
          <a:r>
            <a:rPr lang="sk-SK" dirty="0"/>
            <a:t> </a:t>
          </a:r>
          <a:r>
            <a:rPr lang="sk-SK" dirty="0" err="1"/>
            <a:t>soil</a:t>
          </a:r>
          <a:r>
            <a:rPr lang="sk-SK" dirty="0"/>
            <a:t> </a:t>
          </a:r>
          <a:r>
            <a:rPr lang="sk-SK" dirty="0" err="1"/>
            <a:t>fertility</a:t>
          </a:r>
          <a:r>
            <a:rPr lang="sk-SK" dirty="0"/>
            <a:t>.</a:t>
          </a:r>
          <a:endParaRPr lang="en-US" dirty="0"/>
        </a:p>
      </dgm:t>
    </dgm:pt>
    <dgm:pt modelId="{443D7750-3BB0-4BE9-BFA7-3BB7E00581F7}" type="parTrans" cxnId="{0F149011-2099-4CF2-BC6D-6D9DA82EC196}">
      <dgm:prSet/>
      <dgm:spPr/>
      <dgm:t>
        <a:bodyPr/>
        <a:lstStyle/>
        <a:p>
          <a:endParaRPr lang="en-US"/>
        </a:p>
      </dgm:t>
    </dgm:pt>
    <dgm:pt modelId="{DB65DDFA-D09D-47DF-BE3D-3344471C72B5}" type="sibTrans" cxnId="{0F149011-2099-4CF2-BC6D-6D9DA82EC196}">
      <dgm:prSet/>
      <dgm:spPr/>
      <dgm:t>
        <a:bodyPr/>
        <a:lstStyle/>
        <a:p>
          <a:endParaRPr lang="en-US"/>
        </a:p>
      </dgm:t>
    </dgm:pt>
    <dgm:pt modelId="{68A5AD7B-4443-4D96-8A13-12234F555D8A}">
      <dgm:prSet/>
      <dgm:spPr/>
      <dgm:t>
        <a:bodyPr/>
        <a:lstStyle/>
        <a:p>
          <a:r>
            <a:rPr lang="sk-SK" b="1" dirty="0" err="1"/>
            <a:t>Packaging</a:t>
          </a:r>
          <a:r>
            <a:rPr lang="sk-SK" b="1" dirty="0"/>
            <a:t>: </a:t>
          </a:r>
          <a:r>
            <a:rPr lang="sk-SK" dirty="0"/>
            <a:t>Víno Lauko </a:t>
          </a:r>
          <a:r>
            <a:rPr lang="sk-SK" dirty="0" err="1"/>
            <a:t>uses</a:t>
          </a:r>
          <a:r>
            <a:rPr lang="sk-SK" dirty="0"/>
            <a:t> </a:t>
          </a:r>
          <a:r>
            <a:rPr lang="sk-SK" dirty="0" err="1"/>
            <a:t>recyclable</a:t>
          </a:r>
          <a:r>
            <a:rPr lang="sk-SK" dirty="0"/>
            <a:t> and </a:t>
          </a:r>
          <a:r>
            <a:rPr lang="sk-SK" dirty="0" err="1"/>
            <a:t>sustainable</a:t>
          </a:r>
          <a:r>
            <a:rPr lang="sk-SK" dirty="0"/>
            <a:t> </a:t>
          </a:r>
          <a:r>
            <a:rPr lang="sk-SK" dirty="0" err="1"/>
            <a:t>packaging</a:t>
          </a:r>
          <a:r>
            <a:rPr lang="sk-SK" dirty="0"/>
            <a:t> </a:t>
          </a:r>
          <a:r>
            <a:rPr lang="sk-SK" dirty="0" err="1"/>
            <a:t>materials</a:t>
          </a:r>
          <a:r>
            <a:rPr lang="sk-SK" dirty="0"/>
            <a:t>. </a:t>
          </a:r>
          <a:r>
            <a:rPr lang="sk-SK" dirty="0" err="1"/>
            <a:t>For</a:t>
          </a:r>
          <a:r>
            <a:rPr lang="sk-SK" dirty="0"/>
            <a:t> </a:t>
          </a:r>
          <a:r>
            <a:rPr lang="sk-SK" dirty="0" err="1"/>
            <a:t>example</a:t>
          </a:r>
          <a:r>
            <a:rPr lang="sk-SK" dirty="0"/>
            <a:t>, </a:t>
          </a:r>
          <a:r>
            <a:rPr lang="sk-SK" dirty="0" err="1"/>
            <a:t>they</a:t>
          </a:r>
          <a:r>
            <a:rPr lang="sk-SK" dirty="0"/>
            <a:t> </a:t>
          </a:r>
          <a:r>
            <a:rPr lang="sk-SK" dirty="0" err="1"/>
            <a:t>use</a:t>
          </a:r>
          <a:r>
            <a:rPr lang="sk-SK" dirty="0"/>
            <a:t> </a:t>
          </a:r>
          <a:r>
            <a:rPr lang="sk-SK" dirty="0" err="1"/>
            <a:t>lightweight</a:t>
          </a:r>
          <a:r>
            <a:rPr lang="sk-SK" dirty="0"/>
            <a:t> </a:t>
          </a:r>
          <a:r>
            <a:rPr lang="sk-SK" dirty="0" err="1"/>
            <a:t>glass</a:t>
          </a:r>
          <a:r>
            <a:rPr lang="sk-SK" dirty="0"/>
            <a:t> </a:t>
          </a:r>
          <a:r>
            <a:rPr lang="sk-SK" dirty="0" err="1"/>
            <a:t>bottles</a:t>
          </a:r>
          <a:r>
            <a:rPr lang="sk-SK" dirty="0"/>
            <a:t> to </a:t>
          </a:r>
          <a:r>
            <a:rPr lang="sk-SK" dirty="0" err="1"/>
            <a:t>reduce</a:t>
          </a:r>
          <a:r>
            <a:rPr lang="sk-SK" dirty="0"/>
            <a:t> </a:t>
          </a:r>
          <a:r>
            <a:rPr lang="sk-SK" dirty="0" err="1"/>
            <a:t>the</a:t>
          </a:r>
          <a:r>
            <a:rPr lang="sk-SK" dirty="0"/>
            <a:t> </a:t>
          </a:r>
          <a:r>
            <a:rPr lang="sk-SK" dirty="0" err="1"/>
            <a:t>carbon</a:t>
          </a:r>
          <a:r>
            <a:rPr lang="sk-SK" dirty="0"/>
            <a:t> </a:t>
          </a:r>
          <a:r>
            <a:rPr lang="sk-SK" dirty="0" err="1"/>
            <a:t>footprint</a:t>
          </a:r>
          <a:r>
            <a:rPr lang="sk-SK" dirty="0"/>
            <a:t> of </a:t>
          </a:r>
          <a:r>
            <a:rPr lang="sk-SK" dirty="0" err="1"/>
            <a:t>transportation</a:t>
          </a:r>
          <a:r>
            <a:rPr lang="sk-SK" dirty="0"/>
            <a:t>. </a:t>
          </a:r>
          <a:r>
            <a:rPr lang="sk-SK" dirty="0" err="1"/>
            <a:t>The</a:t>
          </a:r>
          <a:r>
            <a:rPr lang="sk-SK" dirty="0"/>
            <a:t> </a:t>
          </a:r>
          <a:r>
            <a:rPr lang="sk-SK" dirty="0" err="1"/>
            <a:t>winery</a:t>
          </a:r>
          <a:r>
            <a:rPr lang="sk-SK" dirty="0"/>
            <a:t> </a:t>
          </a:r>
          <a:r>
            <a:rPr lang="sk-SK" dirty="0" err="1"/>
            <a:t>also</a:t>
          </a:r>
          <a:r>
            <a:rPr lang="sk-SK" dirty="0"/>
            <a:t> </a:t>
          </a:r>
          <a:r>
            <a:rPr lang="sk-SK" dirty="0" err="1"/>
            <a:t>explores</a:t>
          </a:r>
          <a:r>
            <a:rPr lang="sk-SK" dirty="0"/>
            <a:t> </a:t>
          </a:r>
          <a:r>
            <a:rPr lang="sk-SK" dirty="0" err="1"/>
            <a:t>using</a:t>
          </a:r>
          <a:r>
            <a:rPr lang="sk-SK" dirty="0"/>
            <a:t> </a:t>
          </a:r>
          <a:r>
            <a:rPr lang="sk-SK" dirty="0" err="1"/>
            <a:t>biodegradable</a:t>
          </a:r>
          <a:r>
            <a:rPr lang="sk-SK" dirty="0"/>
            <a:t> </a:t>
          </a:r>
          <a:r>
            <a:rPr lang="sk-SK" dirty="0" err="1"/>
            <a:t>corks</a:t>
          </a:r>
          <a:r>
            <a:rPr lang="sk-SK" dirty="0"/>
            <a:t> and </a:t>
          </a:r>
          <a:r>
            <a:rPr lang="sk-SK" dirty="0" err="1"/>
            <a:t>labels</a:t>
          </a:r>
          <a:r>
            <a:rPr lang="sk-SK" dirty="0"/>
            <a:t> to </a:t>
          </a:r>
          <a:r>
            <a:rPr lang="sk-SK" dirty="0" err="1"/>
            <a:t>further</a:t>
          </a:r>
          <a:r>
            <a:rPr lang="sk-SK" dirty="0"/>
            <a:t> </a:t>
          </a:r>
          <a:r>
            <a:rPr lang="sk-SK" dirty="0" err="1"/>
            <a:t>reduce</a:t>
          </a:r>
          <a:r>
            <a:rPr lang="sk-SK" dirty="0"/>
            <a:t> </a:t>
          </a:r>
          <a:r>
            <a:rPr lang="sk-SK" dirty="0" err="1"/>
            <a:t>environmental</a:t>
          </a:r>
          <a:r>
            <a:rPr lang="sk-SK" dirty="0"/>
            <a:t> </a:t>
          </a:r>
          <a:r>
            <a:rPr lang="sk-SK" dirty="0" err="1"/>
            <a:t>impact</a:t>
          </a:r>
          <a:r>
            <a:rPr lang="sk-SK" dirty="0"/>
            <a:t>.	</a:t>
          </a:r>
          <a:endParaRPr lang="en-US" dirty="0"/>
        </a:p>
      </dgm:t>
    </dgm:pt>
    <dgm:pt modelId="{8FFC3BD4-C405-4336-BD1F-A4E178955DC4}" type="parTrans" cxnId="{E0D53838-CD6C-4527-817B-8F318E99D821}">
      <dgm:prSet/>
      <dgm:spPr/>
      <dgm:t>
        <a:bodyPr/>
        <a:lstStyle/>
        <a:p>
          <a:endParaRPr lang="en-US"/>
        </a:p>
      </dgm:t>
    </dgm:pt>
    <dgm:pt modelId="{3CB1E5CE-4CE4-4D38-AB97-63436C218054}" type="sibTrans" cxnId="{E0D53838-CD6C-4527-817B-8F318E99D821}">
      <dgm:prSet/>
      <dgm:spPr/>
      <dgm:t>
        <a:bodyPr/>
        <a:lstStyle/>
        <a:p>
          <a:endParaRPr lang="en-US"/>
        </a:p>
      </dgm:t>
    </dgm:pt>
    <dgm:pt modelId="{DC1714E6-6611-4890-92B4-A6CFB31E3411}">
      <dgm:prSet/>
      <dgm:spPr/>
      <dgm:t>
        <a:bodyPr/>
        <a:lstStyle/>
        <a:p>
          <a:r>
            <a:rPr lang="sk-SK" b="1" dirty="0" err="1"/>
            <a:t>Waste</a:t>
          </a:r>
          <a:r>
            <a:rPr lang="sk-SK" b="1" dirty="0"/>
            <a:t> </a:t>
          </a:r>
          <a:r>
            <a:rPr lang="sk-SK" b="1" dirty="0" err="1"/>
            <a:t>Reduction</a:t>
          </a:r>
          <a:r>
            <a:rPr lang="sk-SK" b="1" dirty="0"/>
            <a:t>: </a:t>
          </a:r>
          <a:r>
            <a:rPr lang="sk-SK" dirty="0" err="1"/>
            <a:t>The</a:t>
          </a:r>
          <a:r>
            <a:rPr lang="sk-SK" dirty="0"/>
            <a:t> </a:t>
          </a:r>
          <a:r>
            <a:rPr lang="sk-SK" dirty="0" err="1"/>
            <a:t>winery</a:t>
          </a:r>
          <a:r>
            <a:rPr lang="sk-SK" dirty="0"/>
            <a:t> </a:t>
          </a:r>
          <a:r>
            <a:rPr lang="sk-SK" dirty="0" err="1"/>
            <a:t>is</a:t>
          </a:r>
          <a:r>
            <a:rPr lang="sk-SK" dirty="0"/>
            <a:t> </a:t>
          </a:r>
          <a:r>
            <a:rPr lang="sk-SK" dirty="0" err="1"/>
            <a:t>dedicated</a:t>
          </a:r>
          <a:r>
            <a:rPr lang="sk-SK" dirty="0"/>
            <a:t> to </a:t>
          </a:r>
          <a:r>
            <a:rPr lang="sk-SK" dirty="0" err="1"/>
            <a:t>minimizing</a:t>
          </a:r>
          <a:r>
            <a:rPr lang="sk-SK" dirty="0"/>
            <a:t> </a:t>
          </a:r>
          <a:r>
            <a:rPr lang="sk-SK" dirty="0" err="1"/>
            <a:t>waste</a:t>
          </a:r>
          <a:r>
            <a:rPr lang="sk-SK" dirty="0"/>
            <a:t> </a:t>
          </a:r>
          <a:r>
            <a:rPr lang="sk-SK" dirty="0" err="1"/>
            <a:t>throughout</a:t>
          </a:r>
          <a:r>
            <a:rPr lang="sk-SK" dirty="0"/>
            <a:t> </a:t>
          </a:r>
          <a:r>
            <a:rPr lang="sk-SK" dirty="0" err="1"/>
            <a:t>the</a:t>
          </a:r>
          <a:r>
            <a:rPr lang="sk-SK" dirty="0"/>
            <a:t> </a:t>
          </a:r>
          <a:r>
            <a:rPr lang="sk-SK" dirty="0" err="1"/>
            <a:t>production</a:t>
          </a:r>
          <a:r>
            <a:rPr lang="sk-SK" dirty="0"/>
            <a:t> </a:t>
          </a:r>
          <a:r>
            <a:rPr lang="sk-SK" dirty="0" err="1"/>
            <a:t>process</a:t>
          </a:r>
          <a:r>
            <a:rPr lang="sk-SK" dirty="0"/>
            <a:t>. </a:t>
          </a:r>
          <a:r>
            <a:rPr lang="sk-SK" dirty="0" err="1"/>
            <a:t>They</a:t>
          </a:r>
          <a:r>
            <a:rPr lang="sk-SK" dirty="0"/>
            <a:t> </a:t>
          </a:r>
          <a:r>
            <a:rPr lang="sk-SK" dirty="0" err="1"/>
            <a:t>strive</a:t>
          </a:r>
          <a:r>
            <a:rPr lang="sk-SK" dirty="0"/>
            <a:t> to </a:t>
          </a:r>
          <a:r>
            <a:rPr lang="sk-SK" dirty="0" err="1"/>
            <a:t>reuse</a:t>
          </a:r>
          <a:r>
            <a:rPr lang="sk-SK" dirty="0"/>
            <a:t> </a:t>
          </a:r>
          <a:r>
            <a:rPr lang="sk-SK" dirty="0" err="1"/>
            <a:t>materials</a:t>
          </a:r>
          <a:r>
            <a:rPr lang="sk-SK" dirty="0"/>
            <a:t> </a:t>
          </a:r>
          <a:r>
            <a:rPr lang="sk-SK" dirty="0" err="1"/>
            <a:t>whenever</a:t>
          </a:r>
          <a:r>
            <a:rPr lang="sk-SK" dirty="0"/>
            <a:t> </a:t>
          </a:r>
          <a:r>
            <a:rPr lang="sk-SK" dirty="0" err="1"/>
            <a:t>possible</a:t>
          </a:r>
          <a:r>
            <a:rPr lang="sk-SK" dirty="0"/>
            <a:t> and </a:t>
          </a:r>
          <a:r>
            <a:rPr lang="sk-SK" dirty="0" err="1"/>
            <a:t>recycle</a:t>
          </a:r>
          <a:r>
            <a:rPr lang="sk-SK" dirty="0"/>
            <a:t> </a:t>
          </a:r>
          <a:r>
            <a:rPr lang="sk-SK" dirty="0" err="1"/>
            <a:t>what</a:t>
          </a:r>
          <a:r>
            <a:rPr lang="sk-SK" dirty="0"/>
            <a:t> </a:t>
          </a:r>
          <a:r>
            <a:rPr lang="sk-SK" dirty="0" err="1"/>
            <a:t>cannot</a:t>
          </a:r>
          <a:r>
            <a:rPr lang="sk-SK" dirty="0"/>
            <a:t> </a:t>
          </a:r>
          <a:r>
            <a:rPr lang="sk-SK" dirty="0" err="1"/>
            <a:t>be</a:t>
          </a:r>
          <a:r>
            <a:rPr lang="sk-SK" dirty="0"/>
            <a:t> </a:t>
          </a:r>
          <a:r>
            <a:rPr lang="sk-SK" dirty="0" err="1"/>
            <a:t>reused</a:t>
          </a:r>
          <a:r>
            <a:rPr lang="sk-SK" dirty="0"/>
            <a:t>. </a:t>
          </a:r>
          <a:r>
            <a:rPr lang="sk-SK" dirty="0" err="1"/>
            <a:t>This</a:t>
          </a:r>
          <a:r>
            <a:rPr lang="sk-SK" dirty="0"/>
            <a:t> </a:t>
          </a:r>
          <a:r>
            <a:rPr lang="sk-SK" dirty="0" err="1"/>
            <a:t>includes</a:t>
          </a:r>
          <a:r>
            <a:rPr lang="sk-SK" dirty="0"/>
            <a:t> </a:t>
          </a:r>
          <a:r>
            <a:rPr lang="sk-SK" dirty="0" err="1"/>
            <a:t>everything</a:t>
          </a:r>
          <a:r>
            <a:rPr lang="sk-SK" dirty="0"/>
            <a:t> </a:t>
          </a:r>
          <a:r>
            <a:rPr lang="sk-SK" dirty="0" err="1"/>
            <a:t>from</a:t>
          </a:r>
          <a:r>
            <a:rPr lang="sk-SK" dirty="0"/>
            <a:t> </a:t>
          </a:r>
          <a:r>
            <a:rPr lang="sk-SK" dirty="0" err="1"/>
            <a:t>office</a:t>
          </a:r>
          <a:r>
            <a:rPr lang="sk-SK" dirty="0"/>
            <a:t> </a:t>
          </a:r>
          <a:r>
            <a:rPr lang="sk-SK" dirty="0" err="1"/>
            <a:t>supplies</a:t>
          </a:r>
          <a:r>
            <a:rPr lang="sk-SK" dirty="0"/>
            <a:t> to </a:t>
          </a:r>
          <a:r>
            <a:rPr lang="sk-SK" dirty="0" err="1"/>
            <a:t>production</a:t>
          </a:r>
          <a:r>
            <a:rPr lang="sk-SK" dirty="0"/>
            <a:t> </a:t>
          </a:r>
          <a:r>
            <a:rPr lang="sk-SK" dirty="0" err="1"/>
            <a:t>waste</a:t>
          </a:r>
          <a:r>
            <a:rPr lang="sk-SK" dirty="0"/>
            <a:t>.</a:t>
          </a:r>
          <a:endParaRPr lang="en-US" dirty="0"/>
        </a:p>
      </dgm:t>
    </dgm:pt>
    <dgm:pt modelId="{5AC32188-CC52-4950-912C-87CC84DB8E71}" type="parTrans" cxnId="{57D066C8-91E4-4307-829D-6017371CE1ED}">
      <dgm:prSet/>
      <dgm:spPr/>
      <dgm:t>
        <a:bodyPr/>
        <a:lstStyle/>
        <a:p>
          <a:endParaRPr lang="en-US"/>
        </a:p>
      </dgm:t>
    </dgm:pt>
    <dgm:pt modelId="{D9A19754-358E-47C2-87E2-22AAEDB7A74C}" type="sibTrans" cxnId="{57D066C8-91E4-4307-829D-6017371CE1ED}">
      <dgm:prSet/>
      <dgm:spPr/>
      <dgm:t>
        <a:bodyPr/>
        <a:lstStyle/>
        <a:p>
          <a:endParaRPr lang="en-US"/>
        </a:p>
      </dgm:t>
    </dgm:pt>
    <dgm:pt modelId="{BDF86557-0827-42DB-8D4A-EEAFD57DBAAE}" type="pres">
      <dgm:prSet presAssocID="{97BDDEDC-9DF8-4ACD-B335-4D4CEF506B43}" presName="linear" presStyleCnt="0">
        <dgm:presLayoutVars>
          <dgm:animLvl val="lvl"/>
          <dgm:resizeHandles val="exact"/>
        </dgm:presLayoutVars>
      </dgm:prSet>
      <dgm:spPr/>
      <dgm:t>
        <a:bodyPr/>
        <a:lstStyle/>
        <a:p>
          <a:endParaRPr lang="sk-SK"/>
        </a:p>
      </dgm:t>
    </dgm:pt>
    <dgm:pt modelId="{AB74112A-BF35-4B8F-8151-DA4F0FD3D076}" type="pres">
      <dgm:prSet presAssocID="{79F25F45-D080-4208-8747-AB8585DF0EDF}" presName="parentText" presStyleLbl="node1" presStyleIdx="0" presStyleCnt="3">
        <dgm:presLayoutVars>
          <dgm:chMax val="0"/>
          <dgm:bulletEnabled val="1"/>
        </dgm:presLayoutVars>
      </dgm:prSet>
      <dgm:spPr/>
      <dgm:t>
        <a:bodyPr/>
        <a:lstStyle/>
        <a:p>
          <a:endParaRPr lang="sk-SK"/>
        </a:p>
      </dgm:t>
    </dgm:pt>
    <dgm:pt modelId="{FFA036DA-3F5E-460A-BB5C-C55196289D49}" type="pres">
      <dgm:prSet presAssocID="{DB65DDFA-D09D-47DF-BE3D-3344471C72B5}" presName="spacer" presStyleCnt="0"/>
      <dgm:spPr/>
    </dgm:pt>
    <dgm:pt modelId="{7AE2D8E9-87CE-4A78-A7E3-9C6AE608A95C}" type="pres">
      <dgm:prSet presAssocID="{68A5AD7B-4443-4D96-8A13-12234F555D8A}" presName="parentText" presStyleLbl="node1" presStyleIdx="1" presStyleCnt="3">
        <dgm:presLayoutVars>
          <dgm:chMax val="0"/>
          <dgm:bulletEnabled val="1"/>
        </dgm:presLayoutVars>
      </dgm:prSet>
      <dgm:spPr/>
      <dgm:t>
        <a:bodyPr/>
        <a:lstStyle/>
        <a:p>
          <a:endParaRPr lang="sk-SK"/>
        </a:p>
      </dgm:t>
    </dgm:pt>
    <dgm:pt modelId="{9192A143-C744-4EC2-8180-8BAFBA9D9CA7}" type="pres">
      <dgm:prSet presAssocID="{3CB1E5CE-4CE4-4D38-AB97-63436C218054}" presName="spacer" presStyleCnt="0"/>
      <dgm:spPr/>
    </dgm:pt>
    <dgm:pt modelId="{4962970A-00E1-4F28-B490-8E47EC684B84}" type="pres">
      <dgm:prSet presAssocID="{DC1714E6-6611-4890-92B4-A6CFB31E3411}" presName="parentText" presStyleLbl="node1" presStyleIdx="2" presStyleCnt="3">
        <dgm:presLayoutVars>
          <dgm:chMax val="0"/>
          <dgm:bulletEnabled val="1"/>
        </dgm:presLayoutVars>
      </dgm:prSet>
      <dgm:spPr/>
      <dgm:t>
        <a:bodyPr/>
        <a:lstStyle/>
        <a:p>
          <a:endParaRPr lang="sk-SK"/>
        </a:p>
      </dgm:t>
    </dgm:pt>
  </dgm:ptLst>
  <dgm:cxnLst>
    <dgm:cxn modelId="{E0D53838-CD6C-4527-817B-8F318E99D821}" srcId="{97BDDEDC-9DF8-4ACD-B335-4D4CEF506B43}" destId="{68A5AD7B-4443-4D96-8A13-12234F555D8A}" srcOrd="1" destOrd="0" parTransId="{8FFC3BD4-C405-4336-BD1F-A4E178955DC4}" sibTransId="{3CB1E5CE-4CE4-4D38-AB97-63436C218054}"/>
    <dgm:cxn modelId="{E0189FA4-842F-48AA-954E-6FD1EEB5C27C}" type="presOf" srcId="{68A5AD7B-4443-4D96-8A13-12234F555D8A}" destId="{7AE2D8E9-87CE-4A78-A7E3-9C6AE608A95C}" srcOrd="0" destOrd="0" presId="urn:microsoft.com/office/officeart/2005/8/layout/vList2"/>
    <dgm:cxn modelId="{A2A00E56-AFC8-4F80-B7B0-DA209FB478BF}" type="presOf" srcId="{DC1714E6-6611-4890-92B4-A6CFB31E3411}" destId="{4962970A-00E1-4F28-B490-8E47EC684B84}" srcOrd="0" destOrd="0" presId="urn:microsoft.com/office/officeart/2005/8/layout/vList2"/>
    <dgm:cxn modelId="{57D066C8-91E4-4307-829D-6017371CE1ED}" srcId="{97BDDEDC-9DF8-4ACD-B335-4D4CEF506B43}" destId="{DC1714E6-6611-4890-92B4-A6CFB31E3411}" srcOrd="2" destOrd="0" parTransId="{5AC32188-CC52-4950-912C-87CC84DB8E71}" sibTransId="{D9A19754-358E-47C2-87E2-22AAEDB7A74C}"/>
    <dgm:cxn modelId="{B4A1F496-083F-4363-902C-2F6AAA82E725}" type="presOf" srcId="{79F25F45-D080-4208-8747-AB8585DF0EDF}" destId="{AB74112A-BF35-4B8F-8151-DA4F0FD3D076}" srcOrd="0" destOrd="0" presId="urn:microsoft.com/office/officeart/2005/8/layout/vList2"/>
    <dgm:cxn modelId="{9AA89DF8-D170-4169-A447-12DC1E513965}" type="presOf" srcId="{97BDDEDC-9DF8-4ACD-B335-4D4CEF506B43}" destId="{BDF86557-0827-42DB-8D4A-EEAFD57DBAAE}" srcOrd="0" destOrd="0" presId="urn:microsoft.com/office/officeart/2005/8/layout/vList2"/>
    <dgm:cxn modelId="{0F149011-2099-4CF2-BC6D-6D9DA82EC196}" srcId="{97BDDEDC-9DF8-4ACD-B335-4D4CEF506B43}" destId="{79F25F45-D080-4208-8747-AB8585DF0EDF}" srcOrd="0" destOrd="0" parTransId="{443D7750-3BB0-4BE9-BFA7-3BB7E00581F7}" sibTransId="{DB65DDFA-D09D-47DF-BE3D-3344471C72B5}"/>
    <dgm:cxn modelId="{1259DDC1-33E4-4E0C-897A-5FDCACE57247}" type="presParOf" srcId="{BDF86557-0827-42DB-8D4A-EEAFD57DBAAE}" destId="{AB74112A-BF35-4B8F-8151-DA4F0FD3D076}" srcOrd="0" destOrd="0" presId="urn:microsoft.com/office/officeart/2005/8/layout/vList2"/>
    <dgm:cxn modelId="{A771F5AF-F33E-4A72-B625-6B1061CD0154}" type="presParOf" srcId="{BDF86557-0827-42DB-8D4A-EEAFD57DBAAE}" destId="{FFA036DA-3F5E-460A-BB5C-C55196289D49}" srcOrd="1" destOrd="0" presId="urn:microsoft.com/office/officeart/2005/8/layout/vList2"/>
    <dgm:cxn modelId="{A8B51D7C-B5B6-400E-A40B-FF8D7D1D8301}" type="presParOf" srcId="{BDF86557-0827-42DB-8D4A-EEAFD57DBAAE}" destId="{7AE2D8E9-87CE-4A78-A7E3-9C6AE608A95C}" srcOrd="2" destOrd="0" presId="urn:microsoft.com/office/officeart/2005/8/layout/vList2"/>
    <dgm:cxn modelId="{70021810-E40C-440D-A1C8-2276F8C08AD5}" type="presParOf" srcId="{BDF86557-0827-42DB-8D4A-EEAFD57DBAAE}" destId="{9192A143-C744-4EC2-8180-8BAFBA9D9CA7}" srcOrd="3" destOrd="0" presId="urn:microsoft.com/office/officeart/2005/8/layout/vList2"/>
    <dgm:cxn modelId="{099BF4C6-DFD9-4EB2-BDCE-0F74F4659414}" type="presParOf" srcId="{BDF86557-0827-42DB-8D4A-EEAFD57DBAAE}" destId="{4962970A-00E1-4F28-B490-8E47EC684B84}" srcOrd="4"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AC351F-32A4-4B34-BD74-48EAFE9A554A}">
      <dsp:nvSpPr>
        <dsp:cNvPr id="0" name=""/>
        <dsp:cNvSpPr/>
      </dsp:nvSpPr>
      <dsp:spPr>
        <a:xfrm>
          <a:off x="0" y="242432"/>
          <a:ext cx="6572250" cy="16549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sk-SK" sz="2400" b="1" kern="1200" dirty="0" err="1"/>
            <a:t>Recycling</a:t>
          </a:r>
          <a:r>
            <a:rPr lang="sk-SK" sz="2400" b="1" kern="1200" dirty="0"/>
            <a:t>: </a:t>
          </a:r>
          <a:r>
            <a:rPr lang="sk-SK" sz="2400" kern="1200" dirty="0"/>
            <a:t>By-</a:t>
          </a:r>
          <a:r>
            <a:rPr lang="sk-SK" sz="2400" kern="1200" dirty="0" err="1"/>
            <a:t>products</a:t>
          </a:r>
          <a:r>
            <a:rPr lang="sk-SK" sz="2400" kern="1200" dirty="0"/>
            <a:t> </a:t>
          </a:r>
          <a:r>
            <a:rPr lang="sk-SK" sz="2400" kern="1200" dirty="0" err="1"/>
            <a:t>such</a:t>
          </a:r>
          <a:r>
            <a:rPr lang="sk-SK" sz="2400" kern="1200" dirty="0"/>
            <a:t> as </a:t>
          </a:r>
          <a:r>
            <a:rPr lang="sk-SK" sz="2400" kern="1200" dirty="0" err="1"/>
            <a:t>beeswax</a:t>
          </a:r>
          <a:r>
            <a:rPr lang="sk-SK" sz="2400" kern="1200" dirty="0"/>
            <a:t> are </a:t>
          </a:r>
          <a:r>
            <a:rPr lang="sk-SK" sz="2400" kern="1200" dirty="0" err="1"/>
            <a:t>recycled</a:t>
          </a:r>
          <a:r>
            <a:rPr lang="sk-SK" sz="2400" kern="1200" dirty="0"/>
            <a:t> and </a:t>
          </a:r>
          <a:r>
            <a:rPr lang="sk-SK" sz="2400" kern="1200" dirty="0" err="1"/>
            <a:t>reused</a:t>
          </a:r>
          <a:r>
            <a:rPr lang="sk-SK" sz="2400" kern="1200" dirty="0"/>
            <a:t> in </a:t>
          </a:r>
          <a:r>
            <a:rPr lang="sk-SK" sz="2400" kern="1200" dirty="0" err="1"/>
            <a:t>other</a:t>
          </a:r>
          <a:r>
            <a:rPr lang="sk-SK" sz="2400" kern="1200" dirty="0"/>
            <a:t> </a:t>
          </a:r>
          <a:r>
            <a:rPr lang="sk-SK" sz="2400" kern="1200" dirty="0" err="1"/>
            <a:t>products</a:t>
          </a:r>
          <a:r>
            <a:rPr lang="sk-SK" sz="2400" kern="1200" dirty="0"/>
            <a:t>, </a:t>
          </a:r>
          <a:r>
            <a:rPr lang="sk-SK" sz="2400" kern="1200" dirty="0" err="1"/>
            <a:t>minimizing</a:t>
          </a:r>
          <a:r>
            <a:rPr lang="sk-SK" sz="2400" kern="1200" dirty="0"/>
            <a:t> </a:t>
          </a:r>
          <a:r>
            <a:rPr lang="sk-SK" sz="2400" kern="1200" dirty="0" err="1"/>
            <a:t>waste</a:t>
          </a:r>
          <a:r>
            <a:rPr lang="sk-SK" sz="2400" kern="1200" dirty="0"/>
            <a:t>.	</a:t>
          </a:r>
          <a:endParaRPr lang="en-US" sz="2400" kern="1200" dirty="0"/>
        </a:p>
      </dsp:txBody>
      <dsp:txXfrm>
        <a:off x="0" y="242432"/>
        <a:ext cx="6572250" cy="1654965"/>
      </dsp:txXfrm>
    </dsp:sp>
    <dsp:sp modelId="{6C47C6B3-4728-4F79-B5D4-F1C4023CF01B}">
      <dsp:nvSpPr>
        <dsp:cNvPr id="0" name=""/>
        <dsp:cNvSpPr/>
      </dsp:nvSpPr>
      <dsp:spPr>
        <a:xfrm>
          <a:off x="0" y="1966517"/>
          <a:ext cx="6572250" cy="16549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sk-SK" sz="2400" b="1" kern="1200" dirty="0" err="1"/>
            <a:t>Composting</a:t>
          </a:r>
          <a:r>
            <a:rPr lang="sk-SK" sz="2400" b="1" kern="1200" dirty="0"/>
            <a:t>: </a:t>
          </a:r>
          <a:r>
            <a:rPr lang="sk-SK" sz="2400" kern="1200" dirty="0" err="1"/>
            <a:t>Organic</a:t>
          </a:r>
          <a:r>
            <a:rPr lang="sk-SK" sz="2400" kern="1200" dirty="0"/>
            <a:t> </a:t>
          </a:r>
          <a:r>
            <a:rPr lang="sk-SK" sz="2400" kern="1200" dirty="0" err="1"/>
            <a:t>waste</a:t>
          </a:r>
          <a:r>
            <a:rPr lang="sk-SK" sz="2400" kern="1200" dirty="0"/>
            <a:t> </a:t>
          </a:r>
          <a:r>
            <a:rPr lang="sk-SK" sz="2400" kern="1200" dirty="0" err="1"/>
            <a:t>generated</a:t>
          </a:r>
          <a:r>
            <a:rPr lang="sk-SK" sz="2400" kern="1200" dirty="0"/>
            <a:t> </a:t>
          </a:r>
          <a:r>
            <a:rPr lang="sk-SK" sz="2400" kern="1200" dirty="0" err="1"/>
            <a:t>during</a:t>
          </a:r>
          <a:r>
            <a:rPr lang="sk-SK" sz="2400" kern="1200" dirty="0"/>
            <a:t> </a:t>
          </a:r>
          <a:r>
            <a:rPr lang="sk-SK" sz="2400" kern="1200" dirty="0" err="1"/>
            <a:t>the</a:t>
          </a:r>
          <a:r>
            <a:rPr lang="sk-SK" sz="2400" kern="1200" dirty="0"/>
            <a:t> </a:t>
          </a:r>
          <a:r>
            <a:rPr lang="sk-SK" sz="2400" kern="1200" dirty="0" err="1"/>
            <a:t>processing</a:t>
          </a:r>
          <a:r>
            <a:rPr lang="sk-SK" sz="2400" kern="1200" dirty="0"/>
            <a:t> of </a:t>
          </a:r>
          <a:r>
            <a:rPr lang="sk-SK" sz="2400" kern="1200" dirty="0" err="1"/>
            <a:t>honey</a:t>
          </a:r>
          <a:r>
            <a:rPr lang="sk-SK" sz="2400" kern="1200" dirty="0"/>
            <a:t> and </a:t>
          </a:r>
          <a:r>
            <a:rPr lang="sk-SK" sz="2400" kern="1200" dirty="0" err="1"/>
            <a:t>wax</a:t>
          </a:r>
          <a:r>
            <a:rPr lang="sk-SK" sz="2400" kern="1200" dirty="0"/>
            <a:t> </a:t>
          </a:r>
          <a:r>
            <a:rPr lang="sk-SK" sz="2400" kern="1200" dirty="0" err="1"/>
            <a:t>is</a:t>
          </a:r>
          <a:r>
            <a:rPr lang="sk-SK" sz="2400" kern="1200" dirty="0"/>
            <a:t> </a:t>
          </a:r>
          <a:r>
            <a:rPr lang="sk-SK" sz="2400" kern="1200" dirty="0" err="1"/>
            <a:t>composted</a:t>
          </a:r>
          <a:r>
            <a:rPr lang="sk-SK" sz="2400" kern="1200" dirty="0"/>
            <a:t>, </a:t>
          </a:r>
          <a:r>
            <a:rPr lang="sk-SK" sz="2400" kern="1200" dirty="0" err="1"/>
            <a:t>enriching</a:t>
          </a:r>
          <a:r>
            <a:rPr lang="sk-SK" sz="2400" kern="1200" dirty="0"/>
            <a:t> </a:t>
          </a:r>
          <a:r>
            <a:rPr lang="sk-SK" sz="2400" kern="1200" dirty="0" err="1"/>
            <a:t>the</a:t>
          </a:r>
          <a:r>
            <a:rPr lang="sk-SK" sz="2400" kern="1200" dirty="0"/>
            <a:t> </a:t>
          </a:r>
          <a:r>
            <a:rPr lang="sk-SK" sz="2400" kern="1200" dirty="0" err="1"/>
            <a:t>soil</a:t>
          </a:r>
          <a:r>
            <a:rPr lang="sk-SK" sz="2400" kern="1200" dirty="0"/>
            <a:t> and </a:t>
          </a:r>
          <a:r>
            <a:rPr lang="sk-SK" sz="2400" kern="1200" dirty="0" err="1"/>
            <a:t>reducing</a:t>
          </a:r>
          <a:r>
            <a:rPr lang="sk-SK" sz="2400" kern="1200" dirty="0"/>
            <a:t> </a:t>
          </a:r>
          <a:r>
            <a:rPr lang="sk-SK" sz="2400" kern="1200" dirty="0" err="1"/>
            <a:t>overall</a:t>
          </a:r>
          <a:r>
            <a:rPr lang="sk-SK" sz="2400" kern="1200" dirty="0"/>
            <a:t> </a:t>
          </a:r>
          <a:r>
            <a:rPr lang="sk-SK" sz="2400" kern="1200" dirty="0" err="1"/>
            <a:t>waste</a:t>
          </a:r>
          <a:r>
            <a:rPr lang="sk-SK" sz="2400" kern="1200" dirty="0"/>
            <a:t>. </a:t>
          </a:r>
          <a:endParaRPr lang="en-US" sz="2400" kern="1200" dirty="0"/>
        </a:p>
      </dsp:txBody>
      <dsp:txXfrm>
        <a:off x="0" y="1966517"/>
        <a:ext cx="6572250" cy="1654965"/>
      </dsp:txXfrm>
    </dsp:sp>
    <dsp:sp modelId="{72ABC8CA-0DB2-461E-B885-B3B8EA76916F}">
      <dsp:nvSpPr>
        <dsp:cNvPr id="0" name=""/>
        <dsp:cNvSpPr/>
      </dsp:nvSpPr>
      <dsp:spPr>
        <a:xfrm>
          <a:off x="0" y="3690602"/>
          <a:ext cx="6572250" cy="16549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sk-SK" sz="2400" b="1" kern="1200" dirty="0" err="1"/>
            <a:t>Waste</a:t>
          </a:r>
          <a:r>
            <a:rPr lang="sk-SK" sz="2400" b="1" kern="1200" dirty="0"/>
            <a:t> </a:t>
          </a:r>
          <a:r>
            <a:rPr lang="sk-SK" sz="2400" b="1" kern="1200" dirty="0" err="1"/>
            <a:t>Reduction</a:t>
          </a:r>
          <a:r>
            <a:rPr lang="sk-SK" sz="2400" b="1" kern="1200" dirty="0"/>
            <a:t>: </a:t>
          </a:r>
          <a:r>
            <a:rPr lang="sk-SK" sz="2400" kern="1200" dirty="0" err="1"/>
            <a:t>Unmedy</a:t>
          </a:r>
          <a:r>
            <a:rPr lang="sk-SK" sz="2400" kern="1200" dirty="0"/>
            <a:t> </a:t>
          </a:r>
          <a:r>
            <a:rPr lang="sk-SK" sz="2400" kern="1200" dirty="0" err="1"/>
            <a:t>Beekeeping</a:t>
          </a:r>
          <a:r>
            <a:rPr lang="sk-SK" sz="2400" kern="1200" dirty="0"/>
            <a:t> </a:t>
          </a:r>
          <a:r>
            <a:rPr lang="sk-SK" sz="2400" kern="1200" dirty="0" err="1"/>
            <a:t>strives</a:t>
          </a:r>
          <a:r>
            <a:rPr lang="sk-SK" sz="2400" kern="1200" dirty="0"/>
            <a:t> to </a:t>
          </a:r>
          <a:r>
            <a:rPr lang="sk-SK" sz="2400" kern="1200" dirty="0" err="1"/>
            <a:t>minimize</a:t>
          </a:r>
          <a:r>
            <a:rPr lang="sk-SK" sz="2400" kern="1200" dirty="0"/>
            <a:t> </a:t>
          </a:r>
          <a:r>
            <a:rPr lang="sk-SK" sz="2400" kern="1200" dirty="0" err="1"/>
            <a:t>waste</a:t>
          </a:r>
          <a:r>
            <a:rPr lang="sk-SK" sz="2400" kern="1200" dirty="0"/>
            <a:t> at </a:t>
          </a:r>
          <a:r>
            <a:rPr lang="sk-SK" sz="2400" kern="1200" dirty="0" err="1"/>
            <a:t>every</a:t>
          </a:r>
          <a:r>
            <a:rPr lang="sk-SK" sz="2400" kern="1200" dirty="0"/>
            <a:t> step of </a:t>
          </a:r>
          <a:r>
            <a:rPr lang="sk-SK" sz="2400" kern="1200" dirty="0" err="1"/>
            <a:t>the</a:t>
          </a:r>
          <a:r>
            <a:rPr lang="sk-SK" sz="2400" kern="1200" dirty="0"/>
            <a:t> </a:t>
          </a:r>
          <a:r>
            <a:rPr lang="sk-SK" sz="2400" kern="1200" dirty="0" err="1"/>
            <a:t>production</a:t>
          </a:r>
          <a:r>
            <a:rPr lang="sk-SK" sz="2400" kern="1200" dirty="0"/>
            <a:t> </a:t>
          </a:r>
          <a:r>
            <a:rPr lang="sk-SK" sz="2400" kern="1200" dirty="0" err="1"/>
            <a:t>process</a:t>
          </a:r>
          <a:r>
            <a:rPr lang="sk-SK" sz="2400" kern="1200" dirty="0"/>
            <a:t> and </a:t>
          </a:r>
          <a:r>
            <a:rPr lang="sk-SK" sz="2400" kern="1200" dirty="0" err="1"/>
            <a:t>actively</a:t>
          </a:r>
          <a:r>
            <a:rPr lang="sk-SK" sz="2400" kern="1200" dirty="0"/>
            <a:t> </a:t>
          </a:r>
          <a:r>
            <a:rPr lang="sk-SK" sz="2400" kern="1200" dirty="0" err="1"/>
            <a:t>encourages</a:t>
          </a:r>
          <a:r>
            <a:rPr lang="sk-SK" sz="2400" kern="1200" dirty="0"/>
            <a:t> </a:t>
          </a:r>
          <a:r>
            <a:rPr lang="sk-SK" sz="2400" kern="1200" dirty="0" err="1"/>
            <a:t>recycling</a:t>
          </a:r>
          <a:r>
            <a:rPr lang="sk-SK" sz="2400" kern="1200" dirty="0"/>
            <a:t> </a:t>
          </a:r>
          <a:r>
            <a:rPr lang="sk-SK" sz="2400" kern="1200" dirty="0" err="1"/>
            <a:t>among</a:t>
          </a:r>
          <a:r>
            <a:rPr lang="sk-SK" sz="2400" kern="1200" dirty="0"/>
            <a:t> </a:t>
          </a:r>
          <a:r>
            <a:rPr lang="sk-SK" sz="2400" kern="1200" dirty="0" err="1"/>
            <a:t>its</a:t>
          </a:r>
          <a:r>
            <a:rPr lang="sk-SK" sz="2400" kern="1200" dirty="0"/>
            <a:t> </a:t>
          </a:r>
          <a:r>
            <a:rPr lang="sk-SK" sz="2400" kern="1200" dirty="0" err="1"/>
            <a:t>customers</a:t>
          </a:r>
          <a:r>
            <a:rPr lang="sk-SK" sz="2400" kern="1200" dirty="0"/>
            <a:t>.</a:t>
          </a:r>
          <a:endParaRPr lang="en-US" sz="2400" kern="1200" dirty="0"/>
        </a:p>
      </dsp:txBody>
      <dsp:txXfrm>
        <a:off x="0" y="3690602"/>
        <a:ext cx="6572250" cy="165496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4D10B-C792-4A57-A6E8-8DF2117E4CBB}">
      <dsp:nvSpPr>
        <dsp:cNvPr id="0" name=""/>
        <dsp:cNvSpPr/>
      </dsp:nvSpPr>
      <dsp:spPr>
        <a:xfrm>
          <a:off x="0" y="451276"/>
          <a:ext cx="6580932"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sk-SK" sz="2000" kern="1200" dirty="0"/>
            <a:t>		</a:t>
          </a:r>
          <a:r>
            <a:rPr lang="sk-SK" sz="2000" kern="1200" dirty="0" err="1"/>
            <a:t>Sustainability</a:t>
          </a:r>
          <a:r>
            <a:rPr lang="sk-SK" sz="2000" kern="1200" dirty="0"/>
            <a:t> at Víno Lauko </a:t>
          </a:r>
          <a:endParaRPr lang="en-US" sz="2000" kern="1200" dirty="0"/>
        </a:p>
      </dsp:txBody>
      <dsp:txXfrm>
        <a:off x="0" y="451276"/>
        <a:ext cx="6580932" cy="1216800"/>
      </dsp:txXfrm>
    </dsp:sp>
    <dsp:sp modelId="{F5949646-3BA3-4BFB-9BCB-606796F0AC74}">
      <dsp:nvSpPr>
        <dsp:cNvPr id="0" name=""/>
        <dsp:cNvSpPr/>
      </dsp:nvSpPr>
      <dsp:spPr>
        <a:xfrm>
          <a:off x="0" y="2619462"/>
          <a:ext cx="6580932" cy="216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945" tIns="22860" rIns="128016" bIns="2286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n-US" sz="1800" b="1" kern="1200" dirty="0"/>
            <a:t>Organic Farming:</a:t>
          </a:r>
          <a:r>
            <a:rPr lang="en-US" sz="1800" kern="1200" dirty="0"/>
            <a:t> No synthetic pesticides, promoting biodiversity and soil health.</a:t>
          </a:r>
        </a:p>
        <a:p>
          <a:pPr marL="171450" lvl="1" indent="-171450" algn="l" defTabSz="800100">
            <a:lnSpc>
              <a:spcPct val="90000"/>
            </a:lnSpc>
            <a:spcBef>
              <a:spcPct val="0"/>
            </a:spcBef>
            <a:spcAft>
              <a:spcPct val="20000"/>
            </a:spcAft>
            <a:buFont typeface="Arial" panose="020B0604020202020204" pitchFamily="34" charset="0"/>
            <a:buChar char="••"/>
          </a:pPr>
          <a:r>
            <a:rPr lang="en-US" sz="1800" b="1" kern="1200" dirty="0"/>
            <a:t>Water Conservation:</a:t>
          </a:r>
          <a:r>
            <a:rPr lang="en-US" sz="1800" kern="1200" dirty="0"/>
            <a:t> Drip irrigation and rainwater harvesting reduce water usage.</a:t>
          </a:r>
        </a:p>
        <a:p>
          <a:pPr marL="171450" lvl="1" indent="-171450" algn="l" defTabSz="800100">
            <a:lnSpc>
              <a:spcPct val="90000"/>
            </a:lnSpc>
            <a:spcBef>
              <a:spcPct val="0"/>
            </a:spcBef>
            <a:spcAft>
              <a:spcPct val="20000"/>
            </a:spcAft>
            <a:buFont typeface="Arial" panose="020B0604020202020204" pitchFamily="34" charset="0"/>
            <a:buChar char="••"/>
          </a:pPr>
          <a:r>
            <a:rPr lang="en-US" sz="1800" b="1" kern="1200" dirty="0"/>
            <a:t>Energy Efficiency:</a:t>
          </a:r>
          <a:r>
            <a:rPr lang="en-US" sz="1800" kern="1200" dirty="0"/>
            <a:t> Natural cellar cooling and solar energy cut down on energy use.</a:t>
          </a:r>
        </a:p>
        <a:p>
          <a:pPr marL="171450" lvl="1" indent="-171450" algn="l" defTabSz="800100">
            <a:lnSpc>
              <a:spcPct val="90000"/>
            </a:lnSpc>
            <a:spcBef>
              <a:spcPct val="0"/>
            </a:spcBef>
            <a:spcAft>
              <a:spcPct val="20000"/>
            </a:spcAft>
            <a:buFont typeface="Arial" panose="020B0604020202020204" pitchFamily="34" charset="0"/>
            <a:buChar char="••"/>
          </a:pPr>
          <a:r>
            <a:rPr lang="en-US" sz="1800" b="1" kern="1200" dirty="0"/>
            <a:t>Reduced Carbon Footprint:</a:t>
          </a:r>
          <a:r>
            <a:rPr lang="en-US" sz="1800" kern="1200" dirty="0"/>
            <a:t> Local sourcing and eco-friendly transport minimize carbon emissions.</a:t>
          </a:r>
        </a:p>
      </dsp:txBody>
      <dsp:txXfrm>
        <a:off x="0" y="2619462"/>
        <a:ext cx="6580932" cy="216903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74112A-BF35-4B8F-8151-DA4F0FD3D076}">
      <dsp:nvSpPr>
        <dsp:cNvPr id="0" name=""/>
        <dsp:cNvSpPr/>
      </dsp:nvSpPr>
      <dsp:spPr>
        <a:xfrm>
          <a:off x="0" y="62933"/>
          <a:ext cx="6572250" cy="1786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sk-SK" sz="1800" b="1" kern="1200" dirty="0" err="1"/>
            <a:t>Organic</a:t>
          </a:r>
          <a:r>
            <a:rPr lang="sk-SK" sz="1800" b="1" kern="1200" dirty="0"/>
            <a:t> </a:t>
          </a:r>
          <a:r>
            <a:rPr lang="sk-SK" sz="1800" b="1" kern="1200" dirty="0" err="1"/>
            <a:t>Waste</a:t>
          </a:r>
          <a:r>
            <a:rPr lang="sk-SK" sz="1800" b="1" kern="1200" dirty="0"/>
            <a:t> </a:t>
          </a:r>
          <a:r>
            <a:rPr lang="sk-SK" sz="1800" b="1" kern="1200" dirty="0" err="1"/>
            <a:t>Recycling</a:t>
          </a:r>
          <a:r>
            <a:rPr lang="sk-SK" sz="1800" b="1" kern="1200" dirty="0"/>
            <a:t>: </a:t>
          </a:r>
          <a:r>
            <a:rPr lang="sk-SK" sz="1800" kern="1200" dirty="0" err="1"/>
            <a:t>The</a:t>
          </a:r>
          <a:r>
            <a:rPr lang="sk-SK" sz="1800" kern="1200" dirty="0"/>
            <a:t> by-</a:t>
          </a:r>
          <a:r>
            <a:rPr lang="sk-SK" sz="1800" kern="1200" dirty="0" err="1"/>
            <a:t>products</a:t>
          </a:r>
          <a:r>
            <a:rPr lang="sk-SK" sz="1800" kern="1200" dirty="0"/>
            <a:t> of </a:t>
          </a:r>
          <a:r>
            <a:rPr lang="sk-SK" sz="1800" kern="1200" dirty="0" err="1"/>
            <a:t>winemaking</a:t>
          </a:r>
          <a:r>
            <a:rPr lang="sk-SK" sz="1800" kern="1200" dirty="0"/>
            <a:t>, </a:t>
          </a:r>
          <a:r>
            <a:rPr lang="sk-SK" sz="1800" kern="1200" dirty="0" err="1"/>
            <a:t>such</a:t>
          </a:r>
          <a:r>
            <a:rPr lang="sk-SK" sz="1800" kern="1200" dirty="0"/>
            <a:t> as grape </a:t>
          </a:r>
          <a:r>
            <a:rPr lang="sk-SK" sz="1800" kern="1200" dirty="0" err="1"/>
            <a:t>skins</a:t>
          </a:r>
          <a:r>
            <a:rPr lang="sk-SK" sz="1800" kern="1200" dirty="0"/>
            <a:t>, </a:t>
          </a:r>
          <a:r>
            <a:rPr lang="sk-SK" sz="1800" kern="1200" dirty="0" err="1"/>
            <a:t>seeds</a:t>
          </a:r>
          <a:r>
            <a:rPr lang="sk-SK" sz="1800" kern="1200" dirty="0"/>
            <a:t>, and </a:t>
          </a:r>
          <a:r>
            <a:rPr lang="sk-SK" sz="1800" kern="1200" dirty="0" err="1"/>
            <a:t>stems</a:t>
          </a:r>
          <a:r>
            <a:rPr lang="sk-SK" sz="1800" kern="1200" dirty="0"/>
            <a:t>, are </a:t>
          </a:r>
          <a:r>
            <a:rPr lang="sk-SK" sz="1800" kern="1200" dirty="0" err="1"/>
            <a:t>composted</a:t>
          </a:r>
          <a:r>
            <a:rPr lang="sk-SK" sz="1800" kern="1200" dirty="0"/>
            <a:t> and </a:t>
          </a:r>
          <a:r>
            <a:rPr lang="sk-SK" sz="1800" kern="1200" dirty="0" err="1"/>
            <a:t>returned</a:t>
          </a:r>
          <a:r>
            <a:rPr lang="sk-SK" sz="1800" kern="1200" dirty="0"/>
            <a:t> to </a:t>
          </a:r>
          <a:r>
            <a:rPr lang="sk-SK" sz="1800" kern="1200" dirty="0" err="1"/>
            <a:t>the</a:t>
          </a:r>
          <a:r>
            <a:rPr lang="sk-SK" sz="1800" kern="1200" dirty="0"/>
            <a:t> </a:t>
          </a:r>
          <a:r>
            <a:rPr lang="sk-SK" sz="1800" kern="1200" dirty="0" err="1"/>
            <a:t>vineyard</a:t>
          </a:r>
          <a:r>
            <a:rPr lang="sk-SK" sz="1800" kern="1200" dirty="0"/>
            <a:t> as </a:t>
          </a:r>
          <a:r>
            <a:rPr lang="sk-SK" sz="1800" kern="1200" dirty="0" err="1"/>
            <a:t>natural</a:t>
          </a:r>
          <a:r>
            <a:rPr lang="sk-SK" sz="1800" kern="1200" dirty="0"/>
            <a:t> </a:t>
          </a:r>
          <a:r>
            <a:rPr lang="sk-SK" sz="1800" kern="1200" dirty="0" err="1"/>
            <a:t>fertilizer</a:t>
          </a:r>
          <a:r>
            <a:rPr lang="sk-SK" sz="1800" kern="1200" dirty="0"/>
            <a:t>. </a:t>
          </a:r>
          <a:r>
            <a:rPr lang="sk-SK" sz="1800" kern="1200" dirty="0" err="1"/>
            <a:t>This</a:t>
          </a:r>
          <a:r>
            <a:rPr lang="sk-SK" sz="1800" kern="1200" dirty="0"/>
            <a:t> </a:t>
          </a:r>
          <a:r>
            <a:rPr lang="sk-SK" sz="1800" kern="1200" dirty="0" err="1"/>
            <a:t>practice</a:t>
          </a:r>
          <a:r>
            <a:rPr lang="sk-SK" sz="1800" kern="1200" dirty="0"/>
            <a:t> </a:t>
          </a:r>
          <a:r>
            <a:rPr lang="sk-SK" sz="1800" kern="1200" dirty="0" err="1"/>
            <a:t>reduces</a:t>
          </a:r>
          <a:r>
            <a:rPr lang="sk-SK" sz="1800" kern="1200" dirty="0"/>
            <a:t> </a:t>
          </a:r>
          <a:r>
            <a:rPr lang="sk-SK" sz="1800" kern="1200" dirty="0" err="1"/>
            <a:t>waste</a:t>
          </a:r>
          <a:r>
            <a:rPr lang="sk-SK" sz="1800" kern="1200" dirty="0"/>
            <a:t> and </a:t>
          </a:r>
          <a:r>
            <a:rPr lang="sk-SK" sz="1800" kern="1200" dirty="0" err="1"/>
            <a:t>enhances</a:t>
          </a:r>
          <a:r>
            <a:rPr lang="sk-SK" sz="1800" kern="1200" dirty="0"/>
            <a:t> </a:t>
          </a:r>
          <a:r>
            <a:rPr lang="sk-SK" sz="1800" kern="1200" dirty="0" err="1"/>
            <a:t>soil</a:t>
          </a:r>
          <a:r>
            <a:rPr lang="sk-SK" sz="1800" kern="1200" dirty="0"/>
            <a:t> </a:t>
          </a:r>
          <a:r>
            <a:rPr lang="sk-SK" sz="1800" kern="1200" dirty="0" err="1"/>
            <a:t>fertility</a:t>
          </a:r>
          <a:r>
            <a:rPr lang="sk-SK" sz="1800" kern="1200" dirty="0"/>
            <a:t>.</a:t>
          </a:r>
          <a:endParaRPr lang="en-US" sz="1800" kern="1200" dirty="0"/>
        </a:p>
      </dsp:txBody>
      <dsp:txXfrm>
        <a:off x="0" y="62933"/>
        <a:ext cx="6572250" cy="1786151"/>
      </dsp:txXfrm>
    </dsp:sp>
    <dsp:sp modelId="{7AE2D8E9-87CE-4A78-A7E3-9C6AE608A95C}">
      <dsp:nvSpPr>
        <dsp:cNvPr id="0" name=""/>
        <dsp:cNvSpPr/>
      </dsp:nvSpPr>
      <dsp:spPr>
        <a:xfrm>
          <a:off x="0" y="1900924"/>
          <a:ext cx="6572250" cy="1786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sk-SK" sz="1800" b="1" kern="1200" dirty="0" err="1"/>
            <a:t>Packaging</a:t>
          </a:r>
          <a:r>
            <a:rPr lang="sk-SK" sz="1800" b="1" kern="1200" dirty="0"/>
            <a:t>: </a:t>
          </a:r>
          <a:r>
            <a:rPr lang="sk-SK" sz="1800" kern="1200" dirty="0"/>
            <a:t>Víno Lauko </a:t>
          </a:r>
          <a:r>
            <a:rPr lang="sk-SK" sz="1800" kern="1200" dirty="0" err="1"/>
            <a:t>uses</a:t>
          </a:r>
          <a:r>
            <a:rPr lang="sk-SK" sz="1800" kern="1200" dirty="0"/>
            <a:t> </a:t>
          </a:r>
          <a:r>
            <a:rPr lang="sk-SK" sz="1800" kern="1200" dirty="0" err="1"/>
            <a:t>recyclable</a:t>
          </a:r>
          <a:r>
            <a:rPr lang="sk-SK" sz="1800" kern="1200" dirty="0"/>
            <a:t> and </a:t>
          </a:r>
          <a:r>
            <a:rPr lang="sk-SK" sz="1800" kern="1200" dirty="0" err="1"/>
            <a:t>sustainable</a:t>
          </a:r>
          <a:r>
            <a:rPr lang="sk-SK" sz="1800" kern="1200" dirty="0"/>
            <a:t> </a:t>
          </a:r>
          <a:r>
            <a:rPr lang="sk-SK" sz="1800" kern="1200" dirty="0" err="1"/>
            <a:t>packaging</a:t>
          </a:r>
          <a:r>
            <a:rPr lang="sk-SK" sz="1800" kern="1200" dirty="0"/>
            <a:t> </a:t>
          </a:r>
          <a:r>
            <a:rPr lang="sk-SK" sz="1800" kern="1200" dirty="0" err="1"/>
            <a:t>materials</a:t>
          </a:r>
          <a:r>
            <a:rPr lang="sk-SK" sz="1800" kern="1200" dirty="0"/>
            <a:t>. </a:t>
          </a:r>
          <a:r>
            <a:rPr lang="sk-SK" sz="1800" kern="1200" dirty="0" err="1"/>
            <a:t>For</a:t>
          </a:r>
          <a:r>
            <a:rPr lang="sk-SK" sz="1800" kern="1200" dirty="0"/>
            <a:t> </a:t>
          </a:r>
          <a:r>
            <a:rPr lang="sk-SK" sz="1800" kern="1200" dirty="0" err="1"/>
            <a:t>example</a:t>
          </a:r>
          <a:r>
            <a:rPr lang="sk-SK" sz="1800" kern="1200" dirty="0"/>
            <a:t>, </a:t>
          </a:r>
          <a:r>
            <a:rPr lang="sk-SK" sz="1800" kern="1200" dirty="0" err="1"/>
            <a:t>they</a:t>
          </a:r>
          <a:r>
            <a:rPr lang="sk-SK" sz="1800" kern="1200" dirty="0"/>
            <a:t> </a:t>
          </a:r>
          <a:r>
            <a:rPr lang="sk-SK" sz="1800" kern="1200" dirty="0" err="1"/>
            <a:t>use</a:t>
          </a:r>
          <a:r>
            <a:rPr lang="sk-SK" sz="1800" kern="1200" dirty="0"/>
            <a:t> </a:t>
          </a:r>
          <a:r>
            <a:rPr lang="sk-SK" sz="1800" kern="1200" dirty="0" err="1"/>
            <a:t>lightweight</a:t>
          </a:r>
          <a:r>
            <a:rPr lang="sk-SK" sz="1800" kern="1200" dirty="0"/>
            <a:t> </a:t>
          </a:r>
          <a:r>
            <a:rPr lang="sk-SK" sz="1800" kern="1200" dirty="0" err="1"/>
            <a:t>glass</a:t>
          </a:r>
          <a:r>
            <a:rPr lang="sk-SK" sz="1800" kern="1200" dirty="0"/>
            <a:t> </a:t>
          </a:r>
          <a:r>
            <a:rPr lang="sk-SK" sz="1800" kern="1200" dirty="0" err="1"/>
            <a:t>bottles</a:t>
          </a:r>
          <a:r>
            <a:rPr lang="sk-SK" sz="1800" kern="1200" dirty="0"/>
            <a:t> to </a:t>
          </a:r>
          <a:r>
            <a:rPr lang="sk-SK" sz="1800" kern="1200" dirty="0" err="1"/>
            <a:t>reduce</a:t>
          </a:r>
          <a:r>
            <a:rPr lang="sk-SK" sz="1800" kern="1200" dirty="0"/>
            <a:t> </a:t>
          </a:r>
          <a:r>
            <a:rPr lang="sk-SK" sz="1800" kern="1200" dirty="0" err="1"/>
            <a:t>the</a:t>
          </a:r>
          <a:r>
            <a:rPr lang="sk-SK" sz="1800" kern="1200" dirty="0"/>
            <a:t> </a:t>
          </a:r>
          <a:r>
            <a:rPr lang="sk-SK" sz="1800" kern="1200" dirty="0" err="1"/>
            <a:t>carbon</a:t>
          </a:r>
          <a:r>
            <a:rPr lang="sk-SK" sz="1800" kern="1200" dirty="0"/>
            <a:t> </a:t>
          </a:r>
          <a:r>
            <a:rPr lang="sk-SK" sz="1800" kern="1200" dirty="0" err="1"/>
            <a:t>footprint</a:t>
          </a:r>
          <a:r>
            <a:rPr lang="sk-SK" sz="1800" kern="1200" dirty="0"/>
            <a:t> of </a:t>
          </a:r>
          <a:r>
            <a:rPr lang="sk-SK" sz="1800" kern="1200" dirty="0" err="1"/>
            <a:t>transportation</a:t>
          </a:r>
          <a:r>
            <a:rPr lang="sk-SK" sz="1800" kern="1200" dirty="0"/>
            <a:t>. </a:t>
          </a:r>
          <a:r>
            <a:rPr lang="sk-SK" sz="1800" kern="1200" dirty="0" err="1"/>
            <a:t>The</a:t>
          </a:r>
          <a:r>
            <a:rPr lang="sk-SK" sz="1800" kern="1200" dirty="0"/>
            <a:t> </a:t>
          </a:r>
          <a:r>
            <a:rPr lang="sk-SK" sz="1800" kern="1200" dirty="0" err="1"/>
            <a:t>winery</a:t>
          </a:r>
          <a:r>
            <a:rPr lang="sk-SK" sz="1800" kern="1200" dirty="0"/>
            <a:t> </a:t>
          </a:r>
          <a:r>
            <a:rPr lang="sk-SK" sz="1800" kern="1200" dirty="0" err="1"/>
            <a:t>also</a:t>
          </a:r>
          <a:r>
            <a:rPr lang="sk-SK" sz="1800" kern="1200" dirty="0"/>
            <a:t> </a:t>
          </a:r>
          <a:r>
            <a:rPr lang="sk-SK" sz="1800" kern="1200" dirty="0" err="1"/>
            <a:t>explores</a:t>
          </a:r>
          <a:r>
            <a:rPr lang="sk-SK" sz="1800" kern="1200" dirty="0"/>
            <a:t> </a:t>
          </a:r>
          <a:r>
            <a:rPr lang="sk-SK" sz="1800" kern="1200" dirty="0" err="1"/>
            <a:t>using</a:t>
          </a:r>
          <a:r>
            <a:rPr lang="sk-SK" sz="1800" kern="1200" dirty="0"/>
            <a:t> </a:t>
          </a:r>
          <a:r>
            <a:rPr lang="sk-SK" sz="1800" kern="1200" dirty="0" err="1"/>
            <a:t>biodegradable</a:t>
          </a:r>
          <a:r>
            <a:rPr lang="sk-SK" sz="1800" kern="1200" dirty="0"/>
            <a:t> </a:t>
          </a:r>
          <a:r>
            <a:rPr lang="sk-SK" sz="1800" kern="1200" dirty="0" err="1"/>
            <a:t>corks</a:t>
          </a:r>
          <a:r>
            <a:rPr lang="sk-SK" sz="1800" kern="1200" dirty="0"/>
            <a:t> and </a:t>
          </a:r>
          <a:r>
            <a:rPr lang="sk-SK" sz="1800" kern="1200" dirty="0" err="1"/>
            <a:t>labels</a:t>
          </a:r>
          <a:r>
            <a:rPr lang="sk-SK" sz="1800" kern="1200" dirty="0"/>
            <a:t> to </a:t>
          </a:r>
          <a:r>
            <a:rPr lang="sk-SK" sz="1800" kern="1200" dirty="0" err="1"/>
            <a:t>further</a:t>
          </a:r>
          <a:r>
            <a:rPr lang="sk-SK" sz="1800" kern="1200" dirty="0"/>
            <a:t> </a:t>
          </a:r>
          <a:r>
            <a:rPr lang="sk-SK" sz="1800" kern="1200" dirty="0" err="1"/>
            <a:t>reduce</a:t>
          </a:r>
          <a:r>
            <a:rPr lang="sk-SK" sz="1800" kern="1200" dirty="0"/>
            <a:t> </a:t>
          </a:r>
          <a:r>
            <a:rPr lang="sk-SK" sz="1800" kern="1200" dirty="0" err="1"/>
            <a:t>environmental</a:t>
          </a:r>
          <a:r>
            <a:rPr lang="sk-SK" sz="1800" kern="1200" dirty="0"/>
            <a:t> </a:t>
          </a:r>
          <a:r>
            <a:rPr lang="sk-SK" sz="1800" kern="1200" dirty="0" err="1"/>
            <a:t>impact</a:t>
          </a:r>
          <a:r>
            <a:rPr lang="sk-SK" sz="1800" kern="1200" dirty="0"/>
            <a:t>.	</a:t>
          </a:r>
          <a:endParaRPr lang="en-US" sz="1800" kern="1200" dirty="0"/>
        </a:p>
      </dsp:txBody>
      <dsp:txXfrm>
        <a:off x="0" y="1900924"/>
        <a:ext cx="6572250" cy="1786151"/>
      </dsp:txXfrm>
    </dsp:sp>
    <dsp:sp modelId="{4962970A-00E1-4F28-B490-8E47EC684B84}">
      <dsp:nvSpPr>
        <dsp:cNvPr id="0" name=""/>
        <dsp:cNvSpPr/>
      </dsp:nvSpPr>
      <dsp:spPr>
        <a:xfrm>
          <a:off x="0" y="3738915"/>
          <a:ext cx="6572250" cy="17861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sk-SK" sz="1800" b="1" kern="1200" dirty="0" err="1"/>
            <a:t>Waste</a:t>
          </a:r>
          <a:r>
            <a:rPr lang="sk-SK" sz="1800" b="1" kern="1200" dirty="0"/>
            <a:t> </a:t>
          </a:r>
          <a:r>
            <a:rPr lang="sk-SK" sz="1800" b="1" kern="1200" dirty="0" err="1"/>
            <a:t>Reduction</a:t>
          </a:r>
          <a:r>
            <a:rPr lang="sk-SK" sz="1800" b="1" kern="1200" dirty="0"/>
            <a:t>: </a:t>
          </a:r>
          <a:r>
            <a:rPr lang="sk-SK" sz="1800" kern="1200" dirty="0" err="1"/>
            <a:t>The</a:t>
          </a:r>
          <a:r>
            <a:rPr lang="sk-SK" sz="1800" kern="1200" dirty="0"/>
            <a:t> </a:t>
          </a:r>
          <a:r>
            <a:rPr lang="sk-SK" sz="1800" kern="1200" dirty="0" err="1"/>
            <a:t>winery</a:t>
          </a:r>
          <a:r>
            <a:rPr lang="sk-SK" sz="1800" kern="1200" dirty="0"/>
            <a:t> </a:t>
          </a:r>
          <a:r>
            <a:rPr lang="sk-SK" sz="1800" kern="1200" dirty="0" err="1"/>
            <a:t>is</a:t>
          </a:r>
          <a:r>
            <a:rPr lang="sk-SK" sz="1800" kern="1200" dirty="0"/>
            <a:t> </a:t>
          </a:r>
          <a:r>
            <a:rPr lang="sk-SK" sz="1800" kern="1200" dirty="0" err="1"/>
            <a:t>dedicated</a:t>
          </a:r>
          <a:r>
            <a:rPr lang="sk-SK" sz="1800" kern="1200" dirty="0"/>
            <a:t> to </a:t>
          </a:r>
          <a:r>
            <a:rPr lang="sk-SK" sz="1800" kern="1200" dirty="0" err="1"/>
            <a:t>minimizing</a:t>
          </a:r>
          <a:r>
            <a:rPr lang="sk-SK" sz="1800" kern="1200" dirty="0"/>
            <a:t> </a:t>
          </a:r>
          <a:r>
            <a:rPr lang="sk-SK" sz="1800" kern="1200" dirty="0" err="1"/>
            <a:t>waste</a:t>
          </a:r>
          <a:r>
            <a:rPr lang="sk-SK" sz="1800" kern="1200" dirty="0"/>
            <a:t> </a:t>
          </a:r>
          <a:r>
            <a:rPr lang="sk-SK" sz="1800" kern="1200" dirty="0" err="1"/>
            <a:t>throughout</a:t>
          </a:r>
          <a:r>
            <a:rPr lang="sk-SK" sz="1800" kern="1200" dirty="0"/>
            <a:t> </a:t>
          </a:r>
          <a:r>
            <a:rPr lang="sk-SK" sz="1800" kern="1200" dirty="0" err="1"/>
            <a:t>the</a:t>
          </a:r>
          <a:r>
            <a:rPr lang="sk-SK" sz="1800" kern="1200" dirty="0"/>
            <a:t> </a:t>
          </a:r>
          <a:r>
            <a:rPr lang="sk-SK" sz="1800" kern="1200" dirty="0" err="1"/>
            <a:t>production</a:t>
          </a:r>
          <a:r>
            <a:rPr lang="sk-SK" sz="1800" kern="1200" dirty="0"/>
            <a:t> </a:t>
          </a:r>
          <a:r>
            <a:rPr lang="sk-SK" sz="1800" kern="1200" dirty="0" err="1"/>
            <a:t>process</a:t>
          </a:r>
          <a:r>
            <a:rPr lang="sk-SK" sz="1800" kern="1200" dirty="0"/>
            <a:t>. </a:t>
          </a:r>
          <a:r>
            <a:rPr lang="sk-SK" sz="1800" kern="1200" dirty="0" err="1"/>
            <a:t>They</a:t>
          </a:r>
          <a:r>
            <a:rPr lang="sk-SK" sz="1800" kern="1200" dirty="0"/>
            <a:t> </a:t>
          </a:r>
          <a:r>
            <a:rPr lang="sk-SK" sz="1800" kern="1200" dirty="0" err="1"/>
            <a:t>strive</a:t>
          </a:r>
          <a:r>
            <a:rPr lang="sk-SK" sz="1800" kern="1200" dirty="0"/>
            <a:t> to </a:t>
          </a:r>
          <a:r>
            <a:rPr lang="sk-SK" sz="1800" kern="1200" dirty="0" err="1"/>
            <a:t>reuse</a:t>
          </a:r>
          <a:r>
            <a:rPr lang="sk-SK" sz="1800" kern="1200" dirty="0"/>
            <a:t> </a:t>
          </a:r>
          <a:r>
            <a:rPr lang="sk-SK" sz="1800" kern="1200" dirty="0" err="1"/>
            <a:t>materials</a:t>
          </a:r>
          <a:r>
            <a:rPr lang="sk-SK" sz="1800" kern="1200" dirty="0"/>
            <a:t> </a:t>
          </a:r>
          <a:r>
            <a:rPr lang="sk-SK" sz="1800" kern="1200" dirty="0" err="1"/>
            <a:t>whenever</a:t>
          </a:r>
          <a:r>
            <a:rPr lang="sk-SK" sz="1800" kern="1200" dirty="0"/>
            <a:t> </a:t>
          </a:r>
          <a:r>
            <a:rPr lang="sk-SK" sz="1800" kern="1200" dirty="0" err="1"/>
            <a:t>possible</a:t>
          </a:r>
          <a:r>
            <a:rPr lang="sk-SK" sz="1800" kern="1200" dirty="0"/>
            <a:t> and </a:t>
          </a:r>
          <a:r>
            <a:rPr lang="sk-SK" sz="1800" kern="1200" dirty="0" err="1"/>
            <a:t>recycle</a:t>
          </a:r>
          <a:r>
            <a:rPr lang="sk-SK" sz="1800" kern="1200" dirty="0"/>
            <a:t> </a:t>
          </a:r>
          <a:r>
            <a:rPr lang="sk-SK" sz="1800" kern="1200" dirty="0" err="1"/>
            <a:t>what</a:t>
          </a:r>
          <a:r>
            <a:rPr lang="sk-SK" sz="1800" kern="1200" dirty="0"/>
            <a:t> </a:t>
          </a:r>
          <a:r>
            <a:rPr lang="sk-SK" sz="1800" kern="1200" dirty="0" err="1"/>
            <a:t>cannot</a:t>
          </a:r>
          <a:r>
            <a:rPr lang="sk-SK" sz="1800" kern="1200" dirty="0"/>
            <a:t> </a:t>
          </a:r>
          <a:r>
            <a:rPr lang="sk-SK" sz="1800" kern="1200" dirty="0" err="1"/>
            <a:t>be</a:t>
          </a:r>
          <a:r>
            <a:rPr lang="sk-SK" sz="1800" kern="1200" dirty="0"/>
            <a:t> </a:t>
          </a:r>
          <a:r>
            <a:rPr lang="sk-SK" sz="1800" kern="1200" dirty="0" err="1"/>
            <a:t>reused</a:t>
          </a:r>
          <a:r>
            <a:rPr lang="sk-SK" sz="1800" kern="1200" dirty="0"/>
            <a:t>. </a:t>
          </a:r>
          <a:r>
            <a:rPr lang="sk-SK" sz="1800" kern="1200" dirty="0" err="1"/>
            <a:t>This</a:t>
          </a:r>
          <a:r>
            <a:rPr lang="sk-SK" sz="1800" kern="1200" dirty="0"/>
            <a:t> </a:t>
          </a:r>
          <a:r>
            <a:rPr lang="sk-SK" sz="1800" kern="1200" dirty="0" err="1"/>
            <a:t>includes</a:t>
          </a:r>
          <a:r>
            <a:rPr lang="sk-SK" sz="1800" kern="1200" dirty="0"/>
            <a:t> </a:t>
          </a:r>
          <a:r>
            <a:rPr lang="sk-SK" sz="1800" kern="1200" dirty="0" err="1"/>
            <a:t>everything</a:t>
          </a:r>
          <a:r>
            <a:rPr lang="sk-SK" sz="1800" kern="1200" dirty="0"/>
            <a:t> </a:t>
          </a:r>
          <a:r>
            <a:rPr lang="sk-SK" sz="1800" kern="1200" dirty="0" err="1"/>
            <a:t>from</a:t>
          </a:r>
          <a:r>
            <a:rPr lang="sk-SK" sz="1800" kern="1200" dirty="0"/>
            <a:t> </a:t>
          </a:r>
          <a:r>
            <a:rPr lang="sk-SK" sz="1800" kern="1200" dirty="0" err="1"/>
            <a:t>office</a:t>
          </a:r>
          <a:r>
            <a:rPr lang="sk-SK" sz="1800" kern="1200" dirty="0"/>
            <a:t> </a:t>
          </a:r>
          <a:r>
            <a:rPr lang="sk-SK" sz="1800" kern="1200" dirty="0" err="1"/>
            <a:t>supplies</a:t>
          </a:r>
          <a:r>
            <a:rPr lang="sk-SK" sz="1800" kern="1200" dirty="0"/>
            <a:t> to </a:t>
          </a:r>
          <a:r>
            <a:rPr lang="sk-SK" sz="1800" kern="1200" dirty="0" err="1"/>
            <a:t>production</a:t>
          </a:r>
          <a:r>
            <a:rPr lang="sk-SK" sz="1800" kern="1200" dirty="0"/>
            <a:t> </a:t>
          </a:r>
          <a:r>
            <a:rPr lang="sk-SK" sz="1800" kern="1200" dirty="0" err="1"/>
            <a:t>waste</a:t>
          </a:r>
          <a:r>
            <a:rPr lang="sk-SK" sz="1800" kern="1200" dirty="0"/>
            <a:t>.</a:t>
          </a:r>
          <a:endParaRPr lang="en-US" sz="1800" kern="1200" dirty="0"/>
        </a:p>
      </dsp:txBody>
      <dsp:txXfrm>
        <a:off x="0" y="3738915"/>
        <a:ext cx="6572250" cy="178615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5:18:20.127"/>
    </inkml:context>
    <inkml:brush xml:id="br0">
      <inkml:brushProperty name="width" value="0.035" units="cm"/>
      <inkml:brushProperty name="height" value="0.035" units="cm"/>
      <inkml:brushProperty name="color" value="#E71224"/>
    </inkml:brush>
  </inkml:definitions>
  <inkml:trace contextRef="#ctx0" brushRef="#br0">29 87 24575,'6'2'0,"-1"1"0,0 1 0,0-1 0,0 1 0,0 0 0,0 0 0,-1 0 0,0 1 0,0 0 0,0-1 0,0 1 0,-1 1 0,5 9 0,2 2 0,1-1 0,1-1 0,0 0 0,1-1 0,1-1 0,0 0 0,1-1 0,0 0 0,1-1 0,0-1 0,0 0 0,23 9 0,22 6 0,119 32 0,61-5 0,-209-47 0,69 18 0,29 5 0,-8-10 0,453 47 0,-482-56 0,1 3 0,150 41 0,-168-35 0,309 45 0,-184-36 0,-177-24 0,-1-1 0,1-1 0,-1 0 0,1-2 0,-1-1 0,1-1 0,-1-1 0,0-1 0,0-1 0,-1-1 0,0-1 0,0-1 0,27-16 0,-4 1 0,2 1 0,62-20 0,-58 24 0,-31 11 0,1 1 0,0 1 0,37-7 0,-46 12 0,-4-1 0,0 1 0,1 0 0,-1 1 0,0 0 0,1 0 0,-1 0 0,16 4 0,-24-4 0,1 1 0,-1-1 0,1 0 0,-1 0 0,1 0 0,-1 0 0,1 0 0,-1 1 0,1-1 0,-1 0 0,1 0 0,-1 1 0,1-1 0,-1 0 0,0 1 0,1-1 0,-1 0 0,0 1 0,1-1 0,-1 1 0,0-1 0,1 1 0,-1-1 0,0 0 0,0 1 0,0-1 0,1 1 0,-1-1 0,0 1 0,0-1 0,0 1 0,0 0 0,0-1 0,0 1 0,0-1 0,0 1 0,0-1 0,0 1 0,0-1 0,0 1 0,-1-1 0,1 1 0,0-1 0,0 1 0,0-1 0,-1 0 0,1 1 0,0-1 0,-1 1 0,1-1 0,0 1 0,-1-1 0,1 0 0,0 1 0,-1-1 0,1 0 0,-1 0 0,1 1 0,-1-1 0,1 0 0,-1 1 0,-29 18 0,8-9 0,-1-1 0,-1-1 0,0-1 0,-49 7 0,-8 3 0,15 0 0,-1-3 0,0-3 0,-1-3 0,-96-1 0,-232-10 0,359 1 0,0-2 0,-72-17 0,64 11 0,-60-6 0,1 14 0,76 2 0,-1 0 0,1-1 0,0-2 0,0-1 0,-34-10 0,-238-65 0,-41-14 0,31 10 0,221 53 0,64 19 0,0 2 0,-2 1 0,1 1 0,-1 1 0,1 1 0,-46-1 0,63 6 0,0 1 0,0-1 0,0-1 0,0 0 0,1 0 0,-1-1 0,0 0 0,0 0 0,1-1 0,0 0 0,-1-1 0,1 0 0,-15-9 0,-26-20 0,29 22 0,1-2 0,1 0 0,0-1 0,1-1 0,-16-17 0,42 39 0,1 0 0,0 0 0,1-1 0,21 10 0,7 4 0,141 76 0,-154-82 0,41 32 0,4 2 0,-22-17 0,-38-22 0,1-1 0,0-1 0,1 0 0,-1 0 0,1-2 0,21 8 0,95 24 0,-68-18 0,82 15 0,159 39 0,-252-59 0,4 0 0,1-3 0,83 6 0,111-8 0,-147-7 0,312 21 0,98-23 0,-472-3 0,1-1 0,-1-2 0,0-2 0,46-16 0,11-1 0,53-19 0,-65 18 0,-85 25 0,5 1 0,0-1 0,-1-1 0,1 1 0,0-1 0,-1 0 0,1 0 0,-1 0 0,0 0 0,1-1 0,-1 0 0,0 0 0,-1 0 0,1 0 0,-1-1 0,4-3 0,-7 7 0,0-1 0,1 1 0,-1-1 0,0 1 0,0-1 0,0 1 0,0 0 0,0-1 0,0 1 0,0-1 0,0 1 0,0-1 0,0 1 0,0 0 0,0-1 0,0 1 0,0-1 0,0 1 0,-1-1 0,1 1 0,0 0 0,0-1 0,0 1 0,-1 0 0,1-1 0,0 1 0,-1-1 0,1 1 0,0 0 0,0 0 0,-1-1 0,1 1 0,-1 0 0,1 0 0,0-1 0,-1 1 0,1 0 0,-1 0 0,1 0 0,0 0 0,-1 0 0,1-1 0,-1 1 0,1 0 0,-1 0 0,1 0 0,0 0 0,-1 0 0,1 0 0,-1 0 0,1 1 0,-1-1 0,0 0 0,-25 3 0,-124 68 0,77-42 0,-120 32 0,70-29 0,71-17 0,-2-2 0,0-2 0,-96 7 0,-200-19 0,111-2 0,222 2 0,0-1 0,1-1 0,-1-1 0,1 0 0,-28-11 0,-30-8 0,-421-62 0,364 61 0,2 0 0,100 21 0,10 3 0,-1-2 0,1 0 0,-1-2 0,1 0 0,0-1 0,1-1 0,-1 0 0,-23-13 0,-24-21 0,31 19 0,0 0 0,-1 3 0,-45-18 0,-261-77 0,310 101 0,15 7 0,1-1 0,0 0 0,1-1 0,-1-1 0,-16-12 0,-210-146 0,230 157 0,3 2 0,-1 0 0,1 1 0,-1 0 0,-20-8 0,29 14 0,1 0 0,-1-1 0,1 1 0,-1 0 0,0 0 0,1 0 0,-1 0 0,1 0 0,-1 0 0,1 0 0,-1 0 0,1 0 0,-1 0 0,0 0 0,1 0 0,-1 0 0,1 0 0,-1 0 0,1 0 0,-1 1 0,1-1 0,-1 0 0,1 0 0,-1 1 0,1-1 0,-1 0 0,1 1 0,0-1 0,-1 1 0,1-1 0,-1 1 0,-2 20 0,14 26 0,4-15 0,2 0 0,0 0 0,2-2 0,42 52 0,-24-34 0,-33-42 0,-1 0 0,0 0 0,0 0 0,0 0 0,-1 1 0,0-1 0,0 1 0,0 0 0,-1-1 0,0 1 0,-1 0 0,1 0 0,-2 10 0,-1 10 0,-2-1 0,-7 31 0,2-14 0,1 4 0,-4 75 0,13-131 0,0 0 0,-1 0 0,-1 0 0,0 0 0,0 0 0,0 0 0,-1 1 0,-1-1 0,1 0 0,-2 1 0,1-1 0,-1 1 0,0 0 0,-1 0 0,-7-10 0,3 8 0,1-1 0,0 0 0,0 0 0,2-1 0,-1 0 0,1 0 0,-5-19 0,1-3 0,-8-51 0,1 5 0,3 23 0,-33-82 0,46 137 0,0 1 0,0 0 0,0-1 0,1 1 0,-1 0 0,1-1 0,-1 1 0,1-1 0,0 1 0,-1-1 0,1 1 0,0-1 0,0 0 0,0 1 0,0-1 0,0 1 0,0-1 0,1 1 0,-1-1 0,0 1 0,1-1 0,0 1 0,-1-1 0,1 1 0,0 0 0,1-3 0,0 3 0,1-1 0,-1 1 0,1 0 0,-1 0 0,1 0 0,0 0 0,-1 1 0,1-1 0,0 1 0,0 0 0,-1-1 0,1 1 0,0 0 0,3 1 0,34 0 0,1 1 0,0 3 0,68 16 0,-66-11 0,0-1 0,0-2 0,1-2 0,58-1 0,307-23 0,-393 17 0,43-5 0,-51 8 0,-7 1 0,-29 8 0,-10 2 0,5-2 0,2 0 0,0 2 0,-34 18 0,-467 283 0,515-302 0,0 1 0,1 1 0,0 1 0,1 0 0,1 1 0,0 0 0,-22 33 0,25-23 0,13-19 0,11-12 0,26-24 0,48-50 0,28-23 0,-79 74 0,-14 12 0,0 0 0,48-26 0,-61 39 0,0-1 0,-1 0 0,1-1 0,9-8 0,-16 13 0,-1 0 0,0 1 0,0-1 0,0 0 0,0 0 0,0 0 0,0 0 0,0 0 0,-1 0 0,1 0 0,0 0 0,0-1 0,-1 1 0,1 0 0,-1 0 0,1-1 0,-1 1 0,1 0 0,-1-1 0,0 1 0,0 0 0,0-1 0,0 1 0,0 0 0,0-1 0,0 1 0,0-1 0,0 1 0,-1 0 0,1-1 0,0 1 0,-1 0 0,1 0 0,-1-1 0,0 1 0,1 0 0,-1 0 0,0 0 0,0 0 0,-1-2 0,-5-3 0,0 1 0,-1 0 0,1 0 0,-1 1 0,0 0 0,0 0 0,0 1 0,-1 0 0,1 0 0,-1 1 0,-14-2 0,-11 0 0,-55 0 0,73 4 0,4 0 0,0 0 0,-1 1 0,1 0 0,0 0 0,-16 5 0,26-5 0,-1 0 0,1 0 0,0-1 0,-1 2 0,1-1 0,0 0 0,0 0 0,-1 1 0,1-1 0,0 1 0,1 0 0,-1 0 0,0-1 0,0 1 0,1 0 0,-1 0 0,1 1 0,0-1 0,-1 0 0,1 0 0,0 1 0,0-1 0,1 1 0,-1-1 0,0 1 0,1-1 0,0 1 0,-1-1 0,1 1 0,0-1 0,1 5 0,1 6 0,1 0 0,0 0 0,1 0 0,1 0 0,0-1 0,1 0 0,10 17 0,10 23 0,-17-29 0,9 41 0,-7-24 0,-11-38 0,0-1 0,1 0 0,-1 0 0,0 0 0,1 0 0,-1 0 0,0 0 0,1 0 0,0 0 0,-1 0 0,1 0 0,-1-1 0,1 1 0,0 0 0,0 0 0,1 1 0,-2-2 0,1 0 0,-1 0 0,1 0 0,-1 0 0,1 0 0,-1 0 0,0 0 0,1 0 0,-1 0 0,1-1 0,-1 1 0,1 0 0,-1 0 0,0 0 0,1 0 0,-1-1 0,1 1 0,-1 0 0,0 0 0,1-1 0,-1 1 0,0 0 0,1-1 0,-1 1 0,0 0 0,0-1 0,1 0 0,19-38 0,-14 25 0,12-19 0,2 0 0,26-34 0,-35 53 0,1 0 0,0 1 0,1 0 0,0 2 0,1-1 0,26-15 0,6 2 0,2 2 0,54-18 0,-95 38 0,1-1 0,-1 0 0,0 0 0,0-1 0,-1 1 0,0-1 0,11-11 0,-14 13 0,0 0 0,0 0 0,-1 0 0,1 0 0,-1-1 0,0 1 0,0-1 0,0 0 0,0 1 0,-1-1 0,0 0 0,1 0 0,-1 0 0,-1 0 0,1 0 0,0-8 0,-2 11 0,1 0 0,-1 0 0,1-1 0,-1 1 0,0 0 0,1 0 0,-1 0 0,0 0 0,0-1 0,0 1 0,0 0 0,0 1 0,0-1 0,0 0 0,0 0 0,0 0 0,0 1 0,-1-1 0,1 0 0,0 1 0,0-1 0,-1 1 0,1 0 0,0-1 0,-1 1 0,1 0 0,-1 0 0,1 0 0,0 0 0,-3 0 0,-47 2 0,46-1 0,-64 9 0,0 4 0,-79 27 0,105-30 0,0-2 0,-1-2 0,1-2 0,-2-1 0,-55-4 0,92 0 0,0 0 0,0 0 0,0 0 0,1 1 0,-17 3 0,22-3 0,0 0 0,0 0 0,0 0 0,0 0 0,0 0 0,0 0 0,0 1 0,1-1 0,-1 0 0,0 1 0,1 0 0,-1-1 0,1 1 0,-1 0 0,1 0 0,0 0 0,0 0 0,0 0 0,0 0 0,0 0 0,0 0 0,1 0 0,-1 0 0,0 4 0,0 4 0,0 0 0,1 0 0,0 1 0,3 14 0,-2-16 0,0 0 0,-1-1 0,0 1 0,0 0 0,0-1 0,-1 1 0,-4 14 0,-15 35 0,8-28 0,2 1 0,-12 61 0,21-84 0,0 1 0,1 0 0,-1 0 0,2 0 0,-1-1 0,1 1 0,1 0 0,-1 0 0,1-1 0,1 1 0,0-1 0,0 0 0,0 1 0,1-2 0,7 12 0,-10-17 0,1 0 0,-1 0 0,0-1 0,1 1 0,-1 0 0,1-1 0,-1 1 0,1-1 0,0 0 0,0 1 0,0-1 0,0 0 0,0 0 0,2 1 0,-3-2 0,0 0 0,0 0 0,0 0 0,0 0 0,0 0 0,0 0 0,0 0 0,0 0 0,0 0 0,0-1 0,0 1 0,1 0 0,-1-1 0,-1 1 0,1-1 0,0 1 0,0-1 0,0 1 0,0-1 0,1-1 0,3-3 0,0-1 0,0 0 0,-1-1 0,0 1 0,0-1 0,3-9 0,1 0 0,-5 12 0,94-164 0,-81 145 0,1 1 0,0 0 0,2 1 0,42-35 0,-38 37 0,9-7 0,42-27 0,6 0 0,-46 29 0,58-30 0,32-12 0,-110 57 0,-1 0 0,0-1 0,0 0 0,-1-1 0,0-1 0,15-19 0,-27 31 0,0 0 0,1-1 0,-1 1 0,0 0 0,1-1 0,-1 1 0,0 0 0,0-1 0,1 1 0,-1-1 0,0 1 0,0-1 0,0 1 0,0 0 0,0-1 0,1 1 0,-1-1 0,0 1 0,0-1 0,0 1 0,0-1 0,0 1 0,0-1 0,-1 1 0,1-1 0,0 1 0,0-1 0,0 1 0,0 0 0,0-1 0,-1 1 0,1-1 0,0 1 0,0 0 0,-1-1 0,1 1 0,0-1 0,-1 1 0,-22-7 0,-27 8 0,-53 21 0,-5 1 0,-18-12 0,-151-7 0,266-4 0,0 0 0,1 0 0,-1 1 0,0 1 0,1 0 0,-18 5 0,23-5 0,1 0 0,-1 1 0,0 0 0,1-1 0,0 1 0,0 1 0,0-1 0,0 1 0,0-1 0,1 1 0,-1 0 0,1 1 0,0-1 0,0 0 0,-3 10 0,-4 9 0,1 1 0,1 0 0,1 0 0,1 0 0,2 1 0,-3 43 0,8 160 0,2-99 0,-3 19 0,-2-306 0,5-186 0,-2 327 0,1-1 0,0 1 0,9-29 0,-11 43 0,1 0 0,0 0 0,0 0 0,0 0 0,0 1 0,1-1 0,-1 0 0,1 0 0,-1 1 0,1-1 0,0 1 0,0-1 0,0 1 0,1 0 0,-1 0 0,0 0 0,1 0 0,-1 0 0,1 1 0,0-1 0,0 1 0,0-1 0,-1 1 0,1 0 0,0 0 0,0 1 0,0-1 0,5 0 0,-5 2 0,1-1 0,-1 1 0,1 0 0,-1 0 0,1 0 0,-1 1 0,0-1 0,0 1 0,1 0 0,-1 0 0,-1 0 0,1 0 0,0 1 0,0-1 0,-1 1 0,1 0 0,1 2 0,5 7 0,0 0 0,13 25 0,-9-8 0,-1 1 0,-1 0 0,-2 1 0,-1 0 0,-1 0 0,-2 1 0,-2 0 0,0 0 0,-4 55 0,1-87 0,1 0 0,-1 0 0,0 0 0,0 0 0,0 0 0,0 0 0,0 0 0,0 0 0,0 0 0,0 0 0,0 0 0,1 0 0,-1 0 0,0 0 0,0 0 0,0 0 0,0 0 0,0 0 0,0 0 0,0 0 0,0 0 0,1 0 0,-1 0 0,0 0 0,0 0 0,0 0 0,0 0 0,0 0 0,0 0 0,0 0 0,0 0 0,0 1 0,0-1 0,0 0 0,0 0 0,0 0 0,0 0 0,0 0 0,1 0 0,-1 0 0,8-19 0,8-30 0,-5 4 0,-8 30 0,1 0 0,0 0 0,1 0 0,0 0 0,1 1 0,1 0 0,0 0 0,14-19 0,-9 11 0,-12 21 0,0 1 0,0 0 0,0 0 0,0-1 0,0 1 0,0 0 0,0 0 0,0-1 0,0 1 0,0 0 0,0 0 0,0-1 0,0 1 0,0 0 0,0 0 0,0-1 0,0 1 0,-1 0 0,1 0 0,0-1 0,0 1 0,0 0 0,0 0 0,-1 0 0,1 0 0,0-1 0,0 1 0,0 0 0,-1 0 0,1 0 0,0 0 0,0 0 0,-1 0 0,1 0 0,0-1 0,0 1 0,-1 0 0,1 0 0,0 0 0,0 0 0,-1 0 0,1 0 0,0 0 0,-4 1 0,1 0 0,0 0 0,-1 0 0,1 0 0,0 0 0,0 1 0,0 0 0,0-1 0,0 1 0,0 0 0,1 0 0,-3 3 0,-125 119 0,-33 29 0,145-141 0,17-11 0,1-1 0,0 0 0,0 0 0,0 0 0,0 0 0,-1 0 0,1 0 0,0 0 0,0 0 0,0 0 0,0 1 0,-1-1 0,1 0 0,0 0 0,0 0 0,0 0 0,-1 0 0,1 0 0,0 0 0,0 0 0,0 0 0,0 0 0,-1-1 0,1 1 0,0 0 0,0 0 0,0 0 0,-1 0 0,1 0 0,0 0 0,0 0 0,0 0 0,0 0 0,0-1 0,-1 1 0,1 0 0,0 0 0,0 0 0,0 0 0,0 0 0,0-1 0,0 1 0,0-4 0,0 1 0,1-1 0,0 0 0,-1 1 0,1-1 0,1 0 0,1-3 0,15-37 0,27-48 0,19-43 0,-49 87 0,-11 33 0,0 0 0,1 1 0,1 0 0,0 0 0,9-14 0,-15 28 0,0 0 0,0 0 0,0 0 0,0 0 0,0-1 0,1 1 0,-1 0 0,0 0 0,0 0 0,0 0 0,0 0 0,0 0 0,1 0 0,-1 0 0,0 0 0,0 0 0,0 0 0,0 0 0,1 0 0,-1 0 0,0 0 0,0 0 0,0 0 0,0 0 0,1 0 0,-1 0 0,0 1 0,0-1 0,0 0 0,0 0 0,0 0 0,1 0 0,-1 0 0,0 0 0,0 0 0,0 0 0,0 1 0,0-1 0,0 0 0,0 0 0,0 0 0,1 0 0,-1 0 0,0 1 0,0-1 0,0 0 0,0 0 0,0 0 0,0 0 0,0 1 0,0-1 0,0 0 0,0 0 0,0 0 0,0 0 0,0 1 0,0-1 0,0 0 0,0 0 0,0 0 0,0 0 0,-1 1 0,4 13 0,-4 116 0,0 2 0,1-129 0,0-1 0,0 0 0,0 1 0,0-1 0,1 0 0,-1 0 0,0 1 0,1-1 0,0 0 0,0 0 0,-1 0 0,1 0 0,0 0 0,1 0 0,-1 0 0,0 0 0,1 0 0,-1 0 0,1-1 0,-1 1 0,1-1 0,0 1 0,-1-1 0,1 1 0,0-1 0,0 0 0,0 0 0,0 0 0,0 0 0,1 0 0,-1-1 0,0 1 0,0-1 0,0 1 0,1-1 0,-1 0 0,0 0 0,0 0 0,1 0 0,-1 0 0,0 0 0,4-1 0,8-2 0,0-1 0,-1 0 0,0-1 0,1 0 0,19-12 0,38-26 0,-2-3 0,83-72 0,-38 28 0,-112 90 0,-1-1 0,0 0 0,0 1 0,0-1 0,0 0 0,0 0 0,0 1 0,0-1 0,0 0 0,0 0 0,-1 0 0,1 0 0,0 0 0,0-1 0,-1 1 0,1 0 0,-1 0 0,1 0 0,-1 0 0,0-1 0,1 1 0,-1-2 0,0 2 0,-1 0 0,0 0 0,1 1 0,-1-1 0,0 0 0,0 1 0,1-1 0,-1 0 0,0 1 0,0-1 0,0 1 0,0-1 0,0 1 0,0 0 0,0-1 0,0 1 0,0 0 0,0 0 0,0 0 0,0 0 0,-1 0 0,-13-2 0,-1 2 0,-22 2 0,35-2 0,-88 14 39,70-9-320,0-1 0,0-1 1,0-1-1,-37-2 0,26-4-6545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5:18:26.163"/>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5:18:26.611"/>
    </inkml:context>
    <inkml:brush xml:id="br0">
      <inkml:brushProperty name="width" value="0.035" units="cm"/>
      <inkml:brushProperty name="height" value="0.035" units="cm"/>
      <inkml:brushProperty name="color" value="#E71224"/>
    </inkml:brush>
  </inkml:definitions>
  <inkml:trace contextRef="#ctx0" brushRef="#br0">23 22 24575,'-10'-9'0,"-2"-3"-8191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A54F4-2EAE-45DD-B15A-24239846603D}" type="datetimeFigureOut">
              <a:rPr lang="sk-SK" smtClean="0"/>
              <a:pPr/>
              <a:t>1. 10. 2024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7C5C6-8850-4CEB-8760-709D2ECF9850}" type="slidenum">
              <a:rPr lang="sk-SK" smtClean="0"/>
              <a:pPr/>
              <a:t>‹#›</a:t>
            </a:fld>
            <a:endParaRPr lang="sk-SK"/>
          </a:p>
        </p:txBody>
      </p:sp>
    </p:spTree>
    <p:extLst>
      <p:ext uri="{BB962C8B-B14F-4D97-AF65-F5344CB8AC3E}">
        <p14:creationId xmlns:p14="http://schemas.microsoft.com/office/powerpoint/2010/main" xmlns="" val="99526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C6B7C5C6-8850-4CEB-8760-709D2ECF9850}" type="slidenum">
              <a:rPr lang="sk-SK" smtClean="0"/>
              <a:pPr/>
              <a:t>30</a:t>
            </a:fld>
            <a:endParaRPr lang="sk-SK"/>
          </a:p>
        </p:txBody>
      </p:sp>
    </p:spTree>
    <p:extLst>
      <p:ext uri="{BB962C8B-B14F-4D97-AF65-F5344CB8AC3E}">
        <p14:creationId xmlns:p14="http://schemas.microsoft.com/office/powerpoint/2010/main" xmlns="" val="140765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AD83C-044A-4867-974D-3AFB8D6A365E}" type="slidenum">
              <a:rPr kumimoji="0" lang="sk-S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k-S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238167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BDF2823-6F73-5C71-1600-7325D6BFF40D}"/>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xmlns="" id="{90F5673D-5BA6-3879-56BB-864305A6F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xmlns="" id="{FAD5888B-0B01-FB15-9F65-080CEDE221AF}"/>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5" name="Zástupný objekt pre pätu 4">
            <a:extLst>
              <a:ext uri="{FF2B5EF4-FFF2-40B4-BE49-F238E27FC236}">
                <a16:creationId xmlns:a16="http://schemas.microsoft.com/office/drawing/2014/main" xmlns="" id="{B2563784-B025-9EE1-227C-0EC6F773926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xmlns="" id="{038A4019-61A8-BB52-B536-CCB67077CC78}"/>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120866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299017A-85F3-F4A2-0854-00CAA61D2035}"/>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xmlns="" id="{42E798C5-1841-7DA7-9492-FB7B35ABFF0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xmlns="" id="{F58D5FE9-C2D3-E28F-5FF1-945254261A90}"/>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5" name="Zástupný objekt pre pätu 4">
            <a:extLst>
              <a:ext uri="{FF2B5EF4-FFF2-40B4-BE49-F238E27FC236}">
                <a16:creationId xmlns:a16="http://schemas.microsoft.com/office/drawing/2014/main" xmlns="" id="{B5945611-FF53-7C02-5A7A-E9754076F4D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xmlns="" id="{0389E4B1-A710-BD1D-DDDE-ADCC12F735E4}"/>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420123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xmlns="" id="{79E462A6-842C-B492-301B-12A2B56921C9}"/>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xmlns="" id="{34F3A9D0-AC94-F197-0E0E-C2A5FC1B81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xmlns="" id="{17A060DA-7087-4D2D-CD9D-4BA6AED1C232}"/>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5" name="Zástupný objekt pre pätu 4">
            <a:extLst>
              <a:ext uri="{FF2B5EF4-FFF2-40B4-BE49-F238E27FC236}">
                <a16:creationId xmlns:a16="http://schemas.microsoft.com/office/drawing/2014/main" xmlns="" id="{DFDD1FA6-97BA-0EBD-4C11-2075FD0FE323}"/>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xmlns="" id="{BA051392-67DD-88E9-002B-1ECF346FCD9E}"/>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3816118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xmlns=""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xmlns=""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xmlns=""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xmlns=""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xmlns=""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xmlns=""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xmlns=""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238997276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xmlns=""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xmlns="" val="171350200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C3FAF69-7EBE-817B-DCEA-4A1595820E3E}"/>
              </a:ext>
              <a:ext uri="{C183D7F6-B498-43B3-948B-1728B52AA6E4}">
                <adec:decorative xmlns:adec="http://schemas.microsoft.com/office/drawing/2017/decorative" xmlns=""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xmlns=""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xmlns=""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xmlns=""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xmlns=""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316770513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cstate="print">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sk-SK"/>
              <a:t>Kliknutím upravte štýl predlohy nadpisu</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27907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3681745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sk-SK"/>
              <a:t>Kliknutím upravte štýl predlohy nadpisu</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pPr/>
              <a:t>10/1/2024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print">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71695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534512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
        <p:nvSpPr>
          <p:cNvPr id="10" name="Title 9"/>
          <p:cNvSpPr>
            <a:spLocks noGrp="1"/>
          </p:cNvSpPr>
          <p:nvPr>
            <p:ph type="title"/>
          </p:nvPr>
        </p:nvSpPr>
        <p:spPr/>
        <p:txBody>
          <a:bodyPr/>
          <a:lstStyle/>
          <a:p>
            <a:r>
              <a:rPr lang="sk-SK"/>
              <a:t>Kliknutím upravte štýl predlohy nadpisu</a:t>
            </a:r>
            <a:endParaRPr lang="en-US" dirty="0"/>
          </a:p>
        </p:txBody>
      </p:sp>
    </p:spTree>
    <p:extLst>
      <p:ext uri="{BB962C8B-B14F-4D97-AF65-F5344CB8AC3E}">
        <p14:creationId xmlns:p14="http://schemas.microsoft.com/office/powerpoint/2010/main" xmlns="" val="142182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6A7B1BF-4609-9BEC-4581-F0BC01E1BF62}"/>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xmlns="" id="{E0966651-04A0-2F6B-8139-914F7BE0017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xmlns="" id="{2DA0C81E-7002-38FC-180F-38C201FFFB65}"/>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5" name="Zástupný objekt pre pätu 4">
            <a:extLst>
              <a:ext uri="{FF2B5EF4-FFF2-40B4-BE49-F238E27FC236}">
                <a16:creationId xmlns:a16="http://schemas.microsoft.com/office/drawing/2014/main" xmlns="" id="{F53AC27D-56D0-1874-0F6B-8C9F7D516EFC}"/>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xmlns="" id="{4F114827-DD1D-2AB9-2467-65C00ED240A8}"/>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4252810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n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
        <p:nvSpPr>
          <p:cNvPr id="6" name="Title 5"/>
          <p:cNvSpPr>
            <a:spLocks noGrp="1"/>
          </p:cNvSpPr>
          <p:nvPr>
            <p:ph type="title"/>
          </p:nvPr>
        </p:nvSpPr>
        <p:spPr/>
        <p:txBody>
          <a:bodyPr/>
          <a:lstStyle/>
          <a:p>
            <a:r>
              <a:rPr lang="sk-SK"/>
              <a:t>Kliknutím upravte štýl predlohy nadpisu</a:t>
            </a:r>
            <a:endParaRPr lang="en-US"/>
          </a:p>
        </p:txBody>
      </p:sp>
    </p:spTree>
    <p:extLst>
      <p:ext uri="{BB962C8B-B14F-4D97-AF65-F5344CB8AC3E}">
        <p14:creationId xmlns:p14="http://schemas.microsoft.com/office/powerpoint/2010/main" xmlns="" val="1639171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2583565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cstate="print">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k-SK"/>
              <a:t>Kliknutím upravte štýl predlohy nadpisu</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DA16AA21-1863-4931-97CB-99D0A168701B}"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cstate="print">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1920704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cstate="print">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k-SK"/>
              <a:t>Kliknutím upravte štýl predlohy nadpisu</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3772C379-9A7C-4C87-A116-CBE9F58B04C5}" type="datetimeFigureOut">
              <a:rPr lang="en-US" smtClean="0"/>
              <a:pPr/>
              <a:t>10/1/2024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print">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206871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1886894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779901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Ref idx="1001">
        <a:schemeClr val="bg2"/>
      </p:bgRef>
    </p:bg>
    <p:spTree>
      <p:nvGrpSpPr>
        <p:cNvPr id="1" name=""/>
        <p:cNvGrpSpPr/>
        <p:nvPr/>
      </p:nvGrpSpPr>
      <p:grpSpPr>
        <a:xfrm>
          <a:off x="0" y="0"/>
          <a:ext cx="0" cy="0"/>
          <a:chOff x="0" y="0"/>
          <a:chExt cx="0" cy="0"/>
        </a:xfrm>
      </p:grpSpPr>
      <p:sp>
        <p:nvSpPr>
          <p:cNvPr id="7" name="Obdĺžnik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Obdĺžnik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bdĺžnik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Nadpis 7"/>
          <p:cNvSpPr>
            <a:spLocks noGrp="1"/>
          </p:cNvSpPr>
          <p:nvPr>
            <p:ph type="ctrTitle"/>
          </p:nvPr>
        </p:nvSpPr>
        <p:spPr>
          <a:xfrm>
            <a:off x="3149600" y="4038600"/>
            <a:ext cx="8636000" cy="1828800"/>
          </a:xfrm>
        </p:spPr>
        <p:txBody>
          <a:bodyPr anchor="b"/>
          <a:lstStyle>
            <a:lvl1pPr>
              <a:defRPr cap="all" baseline="0"/>
            </a:lvl1pPr>
          </a:lstStyle>
          <a:p>
            <a:r>
              <a:rPr kumimoji="0" lang="sk-SK"/>
              <a:t>Upravte štýly predlohy textu</a:t>
            </a:r>
            <a:endParaRPr kumimoji="0" lang="en-US"/>
          </a:p>
        </p:txBody>
      </p:sp>
      <p:sp>
        <p:nvSpPr>
          <p:cNvPr id="9" name="Podnadpis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k-SK"/>
              <a:t>Upravte štýl predlohy podnadpisov</a:t>
            </a:r>
            <a:endParaRPr kumimoji="0" lang="en-US"/>
          </a:p>
        </p:txBody>
      </p:sp>
      <p:sp>
        <p:nvSpPr>
          <p:cNvPr id="28" name="Zástupný symbol dátumu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BF92E2F3-A957-4897-AE39-228CC061DCDB}" type="datetimeFigureOut">
              <a:rPr lang="sk-SK" smtClean="0"/>
              <a:pPr/>
              <a:t>1. 10. 2024</a:t>
            </a:fld>
            <a:endParaRPr lang="sk-SK"/>
          </a:p>
        </p:txBody>
      </p:sp>
      <p:sp>
        <p:nvSpPr>
          <p:cNvPr id="17" name="Zástupný symbol päty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sk-SK"/>
          </a:p>
        </p:txBody>
      </p:sp>
      <p:sp>
        <p:nvSpPr>
          <p:cNvPr id="29" name="Zástupný symbol čísla snímky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6EC84D80-3779-453A-ADA2-5F0F5F321983}" type="slidenum">
              <a:rPr lang="sk-SK" smtClean="0"/>
              <a:pPr/>
              <a:t>‹#›</a:t>
            </a:fld>
            <a:endParaRPr lang="sk-SK"/>
          </a:p>
        </p:txBody>
      </p:sp>
    </p:spTree>
    <p:extLst>
      <p:ext uri="{BB962C8B-B14F-4D97-AF65-F5344CB8AC3E}">
        <p14:creationId xmlns:p14="http://schemas.microsoft.com/office/powerpoint/2010/main" xmlns="" val="273965266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16864" y="228600"/>
            <a:ext cx="10871200" cy="990600"/>
          </a:xfrm>
        </p:spPr>
        <p:txBody>
          <a:bodyPr/>
          <a:lstStyle/>
          <a:p>
            <a:r>
              <a:rPr kumimoji="0" lang="sk-SK"/>
              <a:t>Upravte štýly predlohy textu</a:t>
            </a:r>
            <a:endParaRPr kumimoji="0" lang="en-US"/>
          </a:p>
        </p:txBody>
      </p:sp>
      <p:sp>
        <p:nvSpPr>
          <p:cNvPr id="4" name="Zástupný symbol dátumu 3"/>
          <p:cNvSpPr>
            <a:spLocks noGrp="1"/>
          </p:cNvSpPr>
          <p:nvPr>
            <p:ph type="dt" sz="half" idx="10"/>
          </p:nvPr>
        </p:nvSpPr>
        <p:spPr/>
        <p:txBody>
          <a:bodyPr/>
          <a:lstStyle/>
          <a:p>
            <a:fld id="{BF92E2F3-A957-4897-AE39-228CC061DCDB}" type="datetimeFigureOut">
              <a:rPr lang="sk-SK" smtClean="0"/>
              <a:pPr/>
              <a:t>1. 10. 2024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lvl1pPr>
              <a:defRPr>
                <a:solidFill>
                  <a:srgbClr val="FFFFFF"/>
                </a:solidFill>
              </a:defRPr>
            </a:lvl1pPr>
          </a:lstStyle>
          <a:p>
            <a:fld id="{6EC84D80-3779-453A-ADA2-5F0F5F321983}" type="slidenum">
              <a:rPr lang="sk-SK" smtClean="0"/>
              <a:pPr/>
              <a:t>‹#›</a:t>
            </a:fld>
            <a:endParaRPr lang="sk-SK"/>
          </a:p>
        </p:txBody>
      </p:sp>
      <p:sp>
        <p:nvSpPr>
          <p:cNvPr id="8" name="Zástupný symbol obsahu 7"/>
          <p:cNvSpPr>
            <a:spLocks noGrp="1"/>
          </p:cNvSpPr>
          <p:nvPr>
            <p:ph sz="quarter" idx="1"/>
          </p:nvPr>
        </p:nvSpPr>
        <p:spPr>
          <a:xfrm>
            <a:off x="816864" y="1600200"/>
            <a:ext cx="10871200" cy="4495800"/>
          </a:xfrm>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Tree>
    <p:extLst>
      <p:ext uri="{BB962C8B-B14F-4D97-AF65-F5344CB8AC3E}">
        <p14:creationId xmlns:p14="http://schemas.microsoft.com/office/powerpoint/2010/main" xmlns="" val="1194239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3">
        <a:schemeClr val="bg1"/>
      </p:bgRef>
    </p:bg>
    <p:spTree>
      <p:nvGrpSpPr>
        <p:cNvPr id="1" name=""/>
        <p:cNvGrpSpPr/>
        <p:nvPr/>
      </p:nvGrpSpPr>
      <p:grpSpPr>
        <a:xfrm>
          <a:off x="0" y="0"/>
          <a:ext cx="0" cy="0"/>
          <a:chOff x="0" y="0"/>
          <a:chExt cx="0" cy="0"/>
        </a:xfrm>
      </p:grpSpPr>
      <p:sp>
        <p:nvSpPr>
          <p:cNvPr id="3" name="Zástupný symbol textu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k-SK"/>
              <a:t>Upravte štýl predlohy textu.</a:t>
            </a:r>
          </a:p>
        </p:txBody>
      </p:sp>
      <p:sp>
        <p:nvSpPr>
          <p:cNvPr id="7" name="Obdĺžnik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bdĺžnik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Obdĺžnik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Nadpis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sk-SK"/>
              <a:t>Upravte štýly predlohy textu</a:t>
            </a:r>
            <a:endParaRPr kumimoji="0" lang="en-US"/>
          </a:p>
        </p:txBody>
      </p:sp>
      <p:sp>
        <p:nvSpPr>
          <p:cNvPr id="12" name="Zástupný symbol dátumu 11"/>
          <p:cNvSpPr>
            <a:spLocks noGrp="1"/>
          </p:cNvSpPr>
          <p:nvPr>
            <p:ph type="dt" sz="half" idx="10"/>
          </p:nvPr>
        </p:nvSpPr>
        <p:spPr/>
        <p:txBody>
          <a:bodyPr/>
          <a:lstStyle/>
          <a:p>
            <a:fld id="{BF92E2F3-A957-4897-AE39-228CC061DCDB}" type="datetimeFigureOut">
              <a:rPr lang="sk-SK" smtClean="0"/>
              <a:pPr/>
              <a:t>1. 10. 2024</a:t>
            </a:fld>
            <a:endParaRPr lang="sk-SK"/>
          </a:p>
        </p:txBody>
      </p:sp>
      <p:sp>
        <p:nvSpPr>
          <p:cNvPr id="13" name="Zástupný symbol čísla snímky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6EC84D80-3779-453A-ADA2-5F0F5F321983}" type="slidenum">
              <a:rPr lang="sk-SK" smtClean="0"/>
              <a:pPr/>
              <a:t>‹#›</a:t>
            </a:fld>
            <a:endParaRPr lang="sk-SK"/>
          </a:p>
        </p:txBody>
      </p:sp>
      <p:sp>
        <p:nvSpPr>
          <p:cNvPr id="14" name="Zástupný symbol päty 13"/>
          <p:cNvSpPr>
            <a:spLocks noGrp="1"/>
          </p:cNvSpPr>
          <p:nvPr>
            <p:ph type="ftr" sz="quarter" idx="12"/>
          </p:nvPr>
        </p:nvSpPr>
        <p:spPr/>
        <p:txBody>
          <a:bodyPr/>
          <a:lstStyle/>
          <a:p>
            <a:endParaRPr lang="sk-SK"/>
          </a:p>
        </p:txBody>
      </p:sp>
    </p:spTree>
    <p:extLst>
      <p:ext uri="{BB962C8B-B14F-4D97-AF65-F5344CB8AC3E}">
        <p14:creationId xmlns:p14="http://schemas.microsoft.com/office/powerpoint/2010/main" xmlns="" val="9322769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Upravte štýly predlohy textu</a:t>
            </a:r>
            <a:endParaRPr kumimoji="0" lang="en-US"/>
          </a:p>
        </p:txBody>
      </p:sp>
      <p:sp>
        <p:nvSpPr>
          <p:cNvPr id="9" name="Zástupný symbol obsahu 8"/>
          <p:cNvSpPr>
            <a:spLocks noGrp="1"/>
          </p:cNvSpPr>
          <p:nvPr>
            <p:ph sz="quarter" idx="1"/>
          </p:nvPr>
        </p:nvSpPr>
        <p:spPr>
          <a:xfrm>
            <a:off x="812800" y="1589567"/>
            <a:ext cx="5181600" cy="4572000"/>
          </a:xfrm>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11" name="Zástupný symbol obsahu 10"/>
          <p:cNvSpPr>
            <a:spLocks noGrp="1"/>
          </p:cNvSpPr>
          <p:nvPr>
            <p:ph sz="quarter" idx="2"/>
          </p:nvPr>
        </p:nvSpPr>
        <p:spPr>
          <a:xfrm>
            <a:off x="6459868" y="1589567"/>
            <a:ext cx="5181600" cy="4572000"/>
          </a:xfrm>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8" name="Zástupný symbol dátumu 7"/>
          <p:cNvSpPr>
            <a:spLocks noGrp="1"/>
          </p:cNvSpPr>
          <p:nvPr>
            <p:ph type="dt" sz="half" idx="15"/>
          </p:nvPr>
        </p:nvSpPr>
        <p:spPr/>
        <p:txBody>
          <a:bodyPr rtlCol="0"/>
          <a:lstStyle/>
          <a:p>
            <a:fld id="{BF92E2F3-A957-4897-AE39-228CC061DCDB}" type="datetimeFigureOut">
              <a:rPr lang="sk-SK" smtClean="0"/>
              <a:pPr/>
              <a:t>1. 10. 2024</a:t>
            </a:fld>
            <a:endParaRPr lang="sk-SK"/>
          </a:p>
        </p:txBody>
      </p:sp>
      <p:sp>
        <p:nvSpPr>
          <p:cNvPr id="10" name="Zástupný symbol čísla snímky 9"/>
          <p:cNvSpPr>
            <a:spLocks noGrp="1"/>
          </p:cNvSpPr>
          <p:nvPr>
            <p:ph type="sldNum" sz="quarter" idx="16"/>
          </p:nvPr>
        </p:nvSpPr>
        <p:spPr/>
        <p:txBody>
          <a:bodyPr rtlCol="0"/>
          <a:lstStyle/>
          <a:p>
            <a:fld id="{6EC84D80-3779-453A-ADA2-5F0F5F321983}" type="slidenum">
              <a:rPr lang="sk-SK" smtClean="0"/>
              <a:pPr/>
              <a:t>‹#›</a:t>
            </a:fld>
            <a:endParaRPr lang="sk-SK"/>
          </a:p>
        </p:txBody>
      </p:sp>
      <p:sp>
        <p:nvSpPr>
          <p:cNvPr id="12" name="Zástupný symbol päty 11"/>
          <p:cNvSpPr>
            <a:spLocks noGrp="1"/>
          </p:cNvSpPr>
          <p:nvPr>
            <p:ph type="ftr" sz="quarter" idx="17"/>
          </p:nvPr>
        </p:nvSpPr>
        <p:spPr/>
        <p:txBody>
          <a:bodyPr rtlCol="0"/>
          <a:lstStyle/>
          <a:p>
            <a:endParaRPr lang="sk-SK"/>
          </a:p>
        </p:txBody>
      </p:sp>
    </p:spTree>
    <p:extLst>
      <p:ext uri="{BB962C8B-B14F-4D97-AF65-F5344CB8AC3E}">
        <p14:creationId xmlns:p14="http://schemas.microsoft.com/office/powerpoint/2010/main" xmlns="" val="268198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D96D9ED-3529-8B94-9FBE-43A1B799A41A}"/>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xmlns="" id="{9A0A04E4-8F32-6257-0771-9692BF2938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xmlns="" id="{7F11538E-2C8D-F7A6-BE21-6FE7EEB985E9}"/>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5" name="Zástupný objekt pre pätu 4">
            <a:extLst>
              <a:ext uri="{FF2B5EF4-FFF2-40B4-BE49-F238E27FC236}">
                <a16:creationId xmlns:a16="http://schemas.microsoft.com/office/drawing/2014/main" xmlns="" id="{9B66E93E-8949-79D6-AC87-DB457D4CF1F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xmlns="" id="{B1B3215A-8CEE-49A4-D69C-CEADEC9F2D34}"/>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343046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711200" y="273050"/>
            <a:ext cx="10871200" cy="869950"/>
          </a:xfrm>
        </p:spPr>
        <p:txBody>
          <a:bodyPr anchor="ctr"/>
          <a:lstStyle>
            <a:lvl1pPr>
              <a:defRPr/>
            </a:lvl1pPr>
          </a:lstStyle>
          <a:p>
            <a:r>
              <a:rPr kumimoji="0" lang="sk-SK"/>
              <a:t>Upravte štýly predlohy textu</a:t>
            </a:r>
            <a:endParaRPr kumimoji="0" lang="en-US"/>
          </a:p>
        </p:txBody>
      </p:sp>
      <p:sp>
        <p:nvSpPr>
          <p:cNvPr id="11" name="Zástupný symbol obsahu 10"/>
          <p:cNvSpPr>
            <a:spLocks noGrp="1"/>
          </p:cNvSpPr>
          <p:nvPr>
            <p:ph sz="quarter" idx="2"/>
          </p:nvPr>
        </p:nvSpPr>
        <p:spPr>
          <a:xfrm>
            <a:off x="812800" y="2438400"/>
            <a:ext cx="5181600" cy="3581400"/>
          </a:xfrm>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13" name="Zástupný symbol obsahu 12"/>
          <p:cNvSpPr>
            <a:spLocks noGrp="1"/>
          </p:cNvSpPr>
          <p:nvPr>
            <p:ph sz="quarter" idx="4"/>
          </p:nvPr>
        </p:nvSpPr>
        <p:spPr>
          <a:xfrm>
            <a:off x="6400800" y="2438400"/>
            <a:ext cx="5181600" cy="3581400"/>
          </a:xfrm>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10" name="Zástupný symbol dátumu 9"/>
          <p:cNvSpPr>
            <a:spLocks noGrp="1"/>
          </p:cNvSpPr>
          <p:nvPr>
            <p:ph type="dt" sz="half" idx="15"/>
          </p:nvPr>
        </p:nvSpPr>
        <p:spPr/>
        <p:txBody>
          <a:bodyPr rtlCol="0"/>
          <a:lstStyle/>
          <a:p>
            <a:fld id="{BF92E2F3-A957-4897-AE39-228CC061DCDB}" type="datetimeFigureOut">
              <a:rPr lang="sk-SK" smtClean="0"/>
              <a:pPr/>
              <a:t>1. 10. 2024</a:t>
            </a:fld>
            <a:endParaRPr lang="sk-SK"/>
          </a:p>
        </p:txBody>
      </p:sp>
      <p:sp>
        <p:nvSpPr>
          <p:cNvPr id="12" name="Zástupný symbol čísla snímky 11"/>
          <p:cNvSpPr>
            <a:spLocks noGrp="1"/>
          </p:cNvSpPr>
          <p:nvPr>
            <p:ph type="sldNum" sz="quarter" idx="16"/>
          </p:nvPr>
        </p:nvSpPr>
        <p:spPr/>
        <p:txBody>
          <a:bodyPr rtlCol="0"/>
          <a:lstStyle/>
          <a:p>
            <a:fld id="{6EC84D80-3779-453A-ADA2-5F0F5F321983}" type="slidenum">
              <a:rPr lang="sk-SK" smtClean="0"/>
              <a:pPr/>
              <a:t>‹#›</a:t>
            </a:fld>
            <a:endParaRPr lang="sk-SK"/>
          </a:p>
        </p:txBody>
      </p:sp>
      <p:sp>
        <p:nvSpPr>
          <p:cNvPr id="14" name="Zástupný symbol päty 13"/>
          <p:cNvSpPr>
            <a:spLocks noGrp="1"/>
          </p:cNvSpPr>
          <p:nvPr>
            <p:ph type="ftr" sz="quarter" idx="17"/>
          </p:nvPr>
        </p:nvSpPr>
        <p:spPr/>
        <p:txBody>
          <a:bodyPr rtlCol="0"/>
          <a:lstStyle/>
          <a:p>
            <a:endParaRPr lang="sk-SK"/>
          </a:p>
        </p:txBody>
      </p:sp>
      <p:sp>
        <p:nvSpPr>
          <p:cNvPr id="16" name="Zástupný symbol textu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sk-SK"/>
              <a:t>Upravte štýl predlohy textu.</a:t>
            </a:r>
          </a:p>
        </p:txBody>
      </p:sp>
      <p:sp>
        <p:nvSpPr>
          <p:cNvPr id="15" name="Zástupný symbol textu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sk-SK"/>
              <a:t>Upravte štýl predlohy textu.</a:t>
            </a:r>
          </a:p>
        </p:txBody>
      </p:sp>
    </p:spTree>
    <p:extLst>
      <p:ext uri="{BB962C8B-B14F-4D97-AF65-F5344CB8AC3E}">
        <p14:creationId xmlns:p14="http://schemas.microsoft.com/office/powerpoint/2010/main" xmlns="" val="554957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Upravte štýly predlohy textu</a:t>
            </a:r>
            <a:endParaRPr kumimoji="0" lang="en-US"/>
          </a:p>
        </p:txBody>
      </p:sp>
      <p:sp>
        <p:nvSpPr>
          <p:cNvPr id="3" name="Zástupný symbol dátumu 2"/>
          <p:cNvSpPr>
            <a:spLocks noGrp="1"/>
          </p:cNvSpPr>
          <p:nvPr>
            <p:ph type="dt" sz="half" idx="10"/>
          </p:nvPr>
        </p:nvSpPr>
        <p:spPr/>
        <p:txBody>
          <a:bodyPr/>
          <a:lstStyle/>
          <a:p>
            <a:fld id="{BF92E2F3-A957-4897-AE39-228CC061DCDB}" type="datetimeFigureOut">
              <a:rPr lang="sk-SK" smtClean="0"/>
              <a:pPr/>
              <a:t>1. 10. 2024</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lvl1pPr>
              <a:defRPr>
                <a:solidFill>
                  <a:srgbClr val="FFFFFF"/>
                </a:solidFill>
              </a:defRPr>
            </a:lvl1pPr>
          </a:lstStyle>
          <a:p>
            <a:fld id="{6EC84D80-3779-453A-ADA2-5F0F5F321983}" type="slidenum">
              <a:rPr lang="sk-SK" smtClean="0"/>
              <a:pPr/>
              <a:t>‹#›</a:t>
            </a:fld>
            <a:endParaRPr lang="sk-SK"/>
          </a:p>
        </p:txBody>
      </p:sp>
    </p:spTree>
    <p:extLst>
      <p:ext uri="{BB962C8B-B14F-4D97-AF65-F5344CB8AC3E}">
        <p14:creationId xmlns:p14="http://schemas.microsoft.com/office/powerpoint/2010/main" xmlns="" val="324893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BF92E2F3-A957-4897-AE39-228CC061DCDB}" type="datetimeFigureOut">
              <a:rPr lang="sk-SK" smtClean="0"/>
              <a:pPr/>
              <a:t>1. 10. 2024</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a:xfrm>
            <a:off x="0" y="6248400"/>
            <a:ext cx="711200" cy="381000"/>
          </a:xfrm>
        </p:spPr>
        <p:txBody>
          <a:bodyPr/>
          <a:lstStyle>
            <a:lvl1pPr>
              <a:defRPr>
                <a:solidFill>
                  <a:schemeClr val="tx2"/>
                </a:solidFill>
              </a:defRPr>
            </a:lvl1pPr>
          </a:lstStyle>
          <a:p>
            <a:fld id="{6EC84D80-3779-453A-ADA2-5F0F5F321983}" type="slidenum">
              <a:rPr lang="sk-SK" smtClean="0"/>
              <a:pPr/>
              <a:t>‹#›</a:t>
            </a:fld>
            <a:endParaRPr lang="sk-SK"/>
          </a:p>
        </p:txBody>
      </p:sp>
    </p:spTree>
    <p:extLst>
      <p:ext uri="{BB962C8B-B14F-4D97-AF65-F5344CB8AC3E}">
        <p14:creationId xmlns:p14="http://schemas.microsoft.com/office/powerpoint/2010/main" xmlns="" val="984970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12800" y="273050"/>
            <a:ext cx="10769600" cy="869950"/>
          </a:xfrm>
        </p:spPr>
        <p:txBody>
          <a:bodyPr anchor="ctr"/>
          <a:lstStyle>
            <a:lvl1pPr algn="l">
              <a:buNone/>
              <a:defRPr sz="4400" b="0"/>
            </a:lvl1pPr>
          </a:lstStyle>
          <a:p>
            <a:r>
              <a:rPr kumimoji="0" lang="sk-SK"/>
              <a:t>Upravte štýly predlohy textu</a:t>
            </a:r>
            <a:endParaRPr kumimoji="0" lang="en-US"/>
          </a:p>
        </p:txBody>
      </p:sp>
      <p:sp>
        <p:nvSpPr>
          <p:cNvPr id="5" name="Zástupný symbol dátumu 4"/>
          <p:cNvSpPr>
            <a:spLocks noGrp="1"/>
          </p:cNvSpPr>
          <p:nvPr>
            <p:ph type="dt" sz="half" idx="10"/>
          </p:nvPr>
        </p:nvSpPr>
        <p:spPr/>
        <p:txBody>
          <a:bodyPr/>
          <a:lstStyle/>
          <a:p>
            <a:fld id="{BF92E2F3-A957-4897-AE39-228CC061DCDB}" type="datetimeFigureOut">
              <a:rPr lang="sk-SK" smtClean="0"/>
              <a:pPr/>
              <a:t>1. 10. 2024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lvl1pPr>
              <a:defRPr>
                <a:solidFill>
                  <a:srgbClr val="FFFFFF"/>
                </a:solidFill>
              </a:defRPr>
            </a:lvl1pPr>
          </a:lstStyle>
          <a:p>
            <a:fld id="{6EC84D80-3779-453A-ADA2-5F0F5F321983}" type="slidenum">
              <a:rPr lang="sk-SK" smtClean="0"/>
              <a:pPr/>
              <a:t>‹#›</a:t>
            </a:fld>
            <a:endParaRPr lang="sk-SK"/>
          </a:p>
        </p:txBody>
      </p:sp>
      <p:sp>
        <p:nvSpPr>
          <p:cNvPr id="3" name="Zástupný symbol textu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sk-SK"/>
              <a:t>Upravte štýl predlohy textu.</a:t>
            </a:r>
          </a:p>
        </p:txBody>
      </p:sp>
      <p:sp>
        <p:nvSpPr>
          <p:cNvPr id="9" name="Zástupný symbol obsahu 8"/>
          <p:cNvSpPr>
            <a:spLocks noGrp="1"/>
          </p:cNvSpPr>
          <p:nvPr>
            <p:ph sz="quarter" idx="1"/>
          </p:nvPr>
        </p:nvSpPr>
        <p:spPr>
          <a:xfrm>
            <a:off x="3149600" y="1752600"/>
            <a:ext cx="8534400" cy="4419600"/>
          </a:xfrm>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Tree>
    <p:extLst>
      <p:ext uri="{BB962C8B-B14F-4D97-AF65-F5344CB8AC3E}">
        <p14:creationId xmlns:p14="http://schemas.microsoft.com/office/powerpoint/2010/main" xmlns="" val="1683571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bg>
      <p:bgRef idx="1003">
        <a:schemeClr val="bg2"/>
      </p:bgRef>
    </p:bg>
    <p:spTree>
      <p:nvGrpSpPr>
        <p:cNvPr id="1" name=""/>
        <p:cNvGrpSpPr/>
        <p:nvPr/>
      </p:nvGrpSpPr>
      <p:grpSpPr>
        <a:xfrm>
          <a:off x="0" y="0"/>
          <a:ext cx="0" cy="0"/>
          <a:chOff x="0" y="0"/>
          <a:chExt cx="0" cy="0"/>
        </a:xfrm>
      </p:grpSpPr>
      <p:sp>
        <p:nvSpPr>
          <p:cNvPr id="4" name="Zástupný symbol textu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sk-SK"/>
              <a:t>Upravte štýl predlohy textu.</a:t>
            </a:r>
          </a:p>
        </p:txBody>
      </p:sp>
      <p:sp>
        <p:nvSpPr>
          <p:cNvPr id="8" name="Obdĺžnik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Obdĺžnik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Obdĺžnik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Nadpis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sk-SK"/>
              <a:t>Upravte štýly predlohy textu</a:t>
            </a:r>
            <a:endParaRPr kumimoji="0" lang="en-US"/>
          </a:p>
        </p:txBody>
      </p:sp>
      <p:sp>
        <p:nvSpPr>
          <p:cNvPr id="11" name="Obdĺžnik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Zástupný symbol dátumu 11"/>
          <p:cNvSpPr>
            <a:spLocks noGrp="1"/>
          </p:cNvSpPr>
          <p:nvPr>
            <p:ph type="dt" sz="half" idx="10"/>
          </p:nvPr>
        </p:nvSpPr>
        <p:spPr>
          <a:xfrm>
            <a:off x="8331200" y="6248401"/>
            <a:ext cx="3556000" cy="365125"/>
          </a:xfrm>
        </p:spPr>
        <p:txBody>
          <a:bodyPr rtlCol="0"/>
          <a:lstStyle/>
          <a:p>
            <a:fld id="{BF92E2F3-A957-4897-AE39-228CC061DCDB}" type="datetimeFigureOut">
              <a:rPr lang="sk-SK" smtClean="0"/>
              <a:pPr/>
              <a:t>1. 10. 2024</a:t>
            </a:fld>
            <a:endParaRPr lang="sk-SK"/>
          </a:p>
        </p:txBody>
      </p:sp>
      <p:sp>
        <p:nvSpPr>
          <p:cNvPr id="13" name="Zástupný symbol čísla snímky 12"/>
          <p:cNvSpPr>
            <a:spLocks noGrp="1"/>
          </p:cNvSpPr>
          <p:nvPr>
            <p:ph type="sldNum" sz="quarter" idx="11"/>
          </p:nvPr>
        </p:nvSpPr>
        <p:spPr>
          <a:xfrm>
            <a:off x="0" y="4667249"/>
            <a:ext cx="1930400" cy="663578"/>
          </a:xfrm>
        </p:spPr>
        <p:txBody>
          <a:bodyPr rtlCol="0"/>
          <a:lstStyle>
            <a:lvl1pPr>
              <a:defRPr sz="2800"/>
            </a:lvl1pPr>
          </a:lstStyle>
          <a:p>
            <a:fld id="{6EC84D80-3779-453A-ADA2-5F0F5F321983}" type="slidenum">
              <a:rPr lang="sk-SK" smtClean="0"/>
              <a:pPr/>
              <a:t>‹#›</a:t>
            </a:fld>
            <a:endParaRPr lang="sk-SK"/>
          </a:p>
        </p:txBody>
      </p:sp>
      <p:sp>
        <p:nvSpPr>
          <p:cNvPr id="14" name="Zástupný symbol päty 13"/>
          <p:cNvSpPr>
            <a:spLocks noGrp="1"/>
          </p:cNvSpPr>
          <p:nvPr>
            <p:ph type="ftr" sz="quarter" idx="12"/>
          </p:nvPr>
        </p:nvSpPr>
        <p:spPr>
          <a:xfrm>
            <a:off x="2133600" y="6248207"/>
            <a:ext cx="6096000" cy="365125"/>
          </a:xfrm>
        </p:spPr>
        <p:txBody>
          <a:bodyPr rtlCol="0"/>
          <a:lstStyle/>
          <a:p>
            <a:endParaRPr lang="sk-SK"/>
          </a:p>
        </p:txBody>
      </p:sp>
      <p:sp>
        <p:nvSpPr>
          <p:cNvPr id="3" name="Zástupný symbol obrázka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sk-SK"/>
              <a:t>Ak chcete pridať obrázok, kliknite na ikonu</a:t>
            </a:r>
            <a:endParaRPr kumimoji="0" lang="en-US" dirty="0"/>
          </a:p>
        </p:txBody>
      </p:sp>
    </p:spTree>
    <p:extLst>
      <p:ext uri="{BB962C8B-B14F-4D97-AF65-F5344CB8AC3E}">
        <p14:creationId xmlns:p14="http://schemas.microsoft.com/office/powerpoint/2010/main" xmlns="" val="365888608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Upravte štýly predlohy textu</a:t>
            </a:r>
            <a:endParaRPr kumimoji="0" lang="en-US"/>
          </a:p>
        </p:txBody>
      </p:sp>
      <p:sp>
        <p:nvSpPr>
          <p:cNvPr id="3" name="Zástupný symbol zvislého textu 2"/>
          <p:cNvSpPr>
            <a:spLocks noGrp="1"/>
          </p:cNvSpPr>
          <p:nvPr>
            <p:ph type="body" orient="vert" idx="1"/>
          </p:nvPr>
        </p:nvSpPr>
        <p:spPr/>
        <p:txBody>
          <a:bodyPr vert="eaVer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p:txBody>
          <a:bodyPr/>
          <a:lstStyle/>
          <a:p>
            <a:fld id="{BF92E2F3-A957-4897-AE39-228CC061DCDB}" type="datetimeFigureOut">
              <a:rPr lang="sk-SK" smtClean="0"/>
              <a:pPr/>
              <a:t>1. 10. 2024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6EC84D80-3779-453A-ADA2-5F0F5F321983}" type="slidenum">
              <a:rPr lang="sk-SK" smtClean="0"/>
              <a:pPr/>
              <a:t>‹#›</a:t>
            </a:fld>
            <a:endParaRPr lang="sk-SK"/>
          </a:p>
        </p:txBody>
      </p:sp>
    </p:spTree>
    <p:extLst>
      <p:ext uri="{BB962C8B-B14F-4D97-AF65-F5344CB8AC3E}">
        <p14:creationId xmlns:p14="http://schemas.microsoft.com/office/powerpoint/2010/main" xmlns="" val="1231174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bg>
      <p:bgRef idx="1001">
        <a:schemeClr val="bg1"/>
      </p:bgRef>
    </p:bg>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37600" y="609601"/>
            <a:ext cx="2743200" cy="5516563"/>
          </a:xfrm>
        </p:spPr>
        <p:txBody>
          <a:bodyPr vert="eaVert"/>
          <a:lstStyle/>
          <a:p>
            <a:r>
              <a:rPr kumimoji="0" lang="sk-SK"/>
              <a:t>Upravte štýly predlohy textu</a:t>
            </a:r>
            <a:endParaRPr kumimoji="0" lang="en-US"/>
          </a:p>
        </p:txBody>
      </p:sp>
      <p:sp>
        <p:nvSpPr>
          <p:cNvPr id="3" name="Zástupný symbol zvislého textu 2"/>
          <p:cNvSpPr>
            <a:spLocks noGrp="1"/>
          </p:cNvSpPr>
          <p:nvPr>
            <p:ph type="body" orient="vert" idx="1"/>
          </p:nvPr>
        </p:nvSpPr>
        <p:spPr>
          <a:xfrm>
            <a:off x="609600" y="609600"/>
            <a:ext cx="7416800" cy="5516564"/>
          </a:xfrm>
        </p:spPr>
        <p:txBody>
          <a:bodyPr vert="eaVer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a:xfrm>
            <a:off x="8737600" y="6248403"/>
            <a:ext cx="2946400" cy="365125"/>
          </a:xfrm>
        </p:spPr>
        <p:txBody>
          <a:bodyPr/>
          <a:lstStyle/>
          <a:p>
            <a:fld id="{BF92E2F3-A957-4897-AE39-228CC061DCDB}" type="datetimeFigureOut">
              <a:rPr lang="sk-SK" smtClean="0"/>
              <a:pPr/>
              <a:t>1. 10. 2024</a:t>
            </a:fld>
            <a:endParaRPr lang="sk-SK"/>
          </a:p>
        </p:txBody>
      </p:sp>
      <p:sp>
        <p:nvSpPr>
          <p:cNvPr id="5" name="Zástupný symbol päty 4"/>
          <p:cNvSpPr>
            <a:spLocks noGrp="1"/>
          </p:cNvSpPr>
          <p:nvPr>
            <p:ph type="ftr" sz="quarter" idx="11"/>
          </p:nvPr>
        </p:nvSpPr>
        <p:spPr>
          <a:xfrm>
            <a:off x="609602" y="6248208"/>
            <a:ext cx="7431311" cy="365125"/>
          </a:xfrm>
        </p:spPr>
        <p:txBody>
          <a:bodyPr/>
          <a:lstStyle/>
          <a:p>
            <a:endParaRPr lang="sk-SK"/>
          </a:p>
        </p:txBody>
      </p:sp>
      <p:sp>
        <p:nvSpPr>
          <p:cNvPr id="7" name="Obdĺžnik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Obdĺžnik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Obdĺžnik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Zástupný symbol čísla snímky 5"/>
          <p:cNvSpPr>
            <a:spLocks noGrp="1"/>
          </p:cNvSpPr>
          <p:nvPr>
            <p:ph type="sldNum" sz="quarter" idx="12"/>
          </p:nvPr>
        </p:nvSpPr>
        <p:spPr>
          <a:xfrm rot="5400000">
            <a:off x="8075084" y="103716"/>
            <a:ext cx="533400" cy="325968"/>
          </a:xfrm>
        </p:spPr>
        <p:txBody>
          <a:bodyPr/>
          <a:lstStyle/>
          <a:p>
            <a:fld id="{6EC84D80-3779-453A-ADA2-5F0F5F321983}" type="slidenum">
              <a:rPr lang="sk-SK" smtClean="0"/>
              <a:pPr/>
              <a:t>‹#›</a:t>
            </a:fld>
            <a:endParaRPr lang="sk-SK"/>
          </a:p>
        </p:txBody>
      </p:sp>
    </p:spTree>
    <p:extLst>
      <p:ext uri="{BB962C8B-B14F-4D97-AF65-F5344CB8AC3E}">
        <p14:creationId xmlns:p14="http://schemas.microsoft.com/office/powerpoint/2010/main" xmlns="" val="183574747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sk-SK"/>
              <a:t>Kliknutím upravte štýl predlohy nadpisu</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Kliknutím upravte štýl predlohy podnadpisu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a:xfrm>
            <a:off x="2692397" y="5037663"/>
            <a:ext cx="5214635" cy="279400"/>
          </a:xfrm>
        </p:spPr>
        <p:txBody>
          <a:bodyPr/>
          <a:lstStyle/>
          <a:p>
            <a:endParaRPr lang="sk-SK"/>
          </a:p>
        </p:txBody>
      </p:sp>
      <p:sp>
        <p:nvSpPr>
          <p:cNvPr id="6" name="Slide Number Placeholder 5"/>
          <p:cNvSpPr>
            <a:spLocks noGrp="1"/>
          </p:cNvSpPr>
          <p:nvPr>
            <p:ph type="sldNum" sz="quarter" idx="12"/>
          </p:nvPr>
        </p:nvSpPr>
        <p:spPr>
          <a:xfrm>
            <a:off x="8956900" y="5037663"/>
            <a:ext cx="551167" cy="279400"/>
          </a:xfrm>
        </p:spPr>
        <p:txBody>
          <a:bodyPr/>
          <a:lstStyle/>
          <a:p>
            <a:fld id="{52B4B545-68A6-4978-A791-E711E21BA611}" type="slidenum">
              <a:rPr lang="sk-SK" smtClean="0"/>
              <a:pPr/>
              <a:t>‹#›</a:t>
            </a:fld>
            <a:endParaRPr lang="sk-SK"/>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295453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157416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01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0DABC89-D516-07AD-F544-643CB716E2D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xmlns="" id="{EED91301-A1DA-71F2-0393-D6F849F46B57}"/>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xmlns="" id="{4DB33C17-3DFE-C6BD-8C1F-C16581BD034C}"/>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xmlns="" id="{C0F1DEDB-6BE8-EDF4-3A29-55220968A43A}"/>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6" name="Zástupný objekt pre pätu 5">
            <a:extLst>
              <a:ext uri="{FF2B5EF4-FFF2-40B4-BE49-F238E27FC236}">
                <a16:creationId xmlns:a16="http://schemas.microsoft.com/office/drawing/2014/main" xmlns="" id="{BC909E20-7382-416E-56F0-A93254A021A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xmlns="" id="{20186F32-7678-0899-B94C-CA6CF0DF4BC1}"/>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3324285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4018924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Kliknutím upravte štýl predlohy nadpisu</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52B4B545-68A6-4978-A791-E711E21BA611}" type="slidenum">
              <a:rPr lang="sk-SK" smtClean="0"/>
              <a:pPr/>
              <a:t>‹#›</a:t>
            </a:fld>
            <a:endParaRPr lang="sk-SK"/>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705967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52B4B545-68A6-4978-A791-E711E21BA611}" type="slidenum">
              <a:rPr lang="sk-SK" smtClean="0"/>
              <a:pPr/>
              <a:t>‹#›</a:t>
            </a:fld>
            <a:endParaRPr lang="sk-SK"/>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6654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3307573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sk-SK"/>
              <a:t>Kliknutím upravte štýl predlohy nadpisu</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52B4B545-68A6-4978-A791-E711E21BA611}" type="slidenum">
              <a:rPr lang="sk-SK" smtClean="0"/>
              <a:pPr/>
              <a:t>‹#›</a:t>
            </a:fld>
            <a:endParaRPr lang="sk-SK"/>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53861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sk-SK"/>
              <a:t>Kliknutím upravte štýl predlohy nadpisu</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2511563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4102685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17012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sk-SK"/>
              <a:t>Kliknutím upravte štýl predlohy nadpisu</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285272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341489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7B541BA-7E6A-105D-55F5-EFE0C4E89C79}"/>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xmlns="" id="{FE739A58-C36B-D268-8F99-3E122A8F3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xmlns="" id="{E6328902-6DA6-5068-1BCD-F66A7C1FAC73}"/>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xmlns="" id="{C82CDE49-BEF9-7265-654B-F75330C03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xmlns="" id="{E45B6242-66E1-7FE7-ADD9-7451EF4CF4E7}"/>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xmlns="" id="{7B661AF7-7FE3-EF61-C261-34F610AC197B}"/>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8" name="Zástupný objekt pre pätu 7">
            <a:extLst>
              <a:ext uri="{FF2B5EF4-FFF2-40B4-BE49-F238E27FC236}">
                <a16:creationId xmlns:a16="http://schemas.microsoft.com/office/drawing/2014/main" xmlns="" id="{420D68CA-8F46-40AE-C0F9-43A94C6F84C4}"/>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xmlns="" id="{1322C611-83AB-82A8-33D0-721E3BC6A9F6}"/>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1474143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sk-SK"/>
              <a:t>Kliknutím upravte štýl predlohy nadpisu</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7941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sk-SK"/>
              <a:t>Kliknutím upravte štýl predlohy nadpisu</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546797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ncho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84376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175ECEA-00C8-49B9-B6C9-8DD903964F3A}" type="datetimeFigureOut">
              <a:rPr lang="sk-SK" smtClean="0"/>
              <a:pPr/>
              <a:t>1. 10. 2024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52B4B545-68A6-4978-A791-E711E21BA611}" type="slidenum">
              <a:rPr lang="sk-SK" smtClean="0"/>
              <a:pPr/>
              <a:t>‹#›</a:t>
            </a:fld>
            <a:endParaRPr lang="sk-SK"/>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76237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16895192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244798610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3828223390"/>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355627890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25123776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122126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8E7594F-BCA4-1AB4-DB9B-D876A21E5019}"/>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xmlns="" id="{269E3DD9-67A0-EAEF-C921-72D876E2E0B2}"/>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4" name="Zástupný objekt pre pätu 3">
            <a:extLst>
              <a:ext uri="{FF2B5EF4-FFF2-40B4-BE49-F238E27FC236}">
                <a16:creationId xmlns:a16="http://schemas.microsoft.com/office/drawing/2014/main" xmlns="" id="{FBD8E49F-33BD-71CE-6740-DE7221FBE616}"/>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xmlns="" id="{A9838147-7E20-633A-8F95-D6C389C1BBE4}"/>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1884678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20303330"/>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261548274"/>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3184771464"/>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22427330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167634672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xmlns=""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xmlns="" val="977817280"/>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xmlns=""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xmlns=""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xmlns=""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xmlns=""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xmlns=""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xmlns=""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xmlns=""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1841174241"/>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xmlns=""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xmlns="" val="44461912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CC6C658-B6F5-98D2-4D95-EA3030D6F090}"/>
              </a:ext>
              <a:ext uri="{C183D7F6-B498-43B3-948B-1728B52AA6E4}">
                <adec:decorative xmlns:adec="http://schemas.microsoft.com/office/drawing/2017/decorative" xmlns=""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xmlns=""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xmlns=""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xmlns=""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xmlns=""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2014261286"/>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C3FAF69-7EBE-817B-DCEA-4A1595820E3E}"/>
              </a:ext>
              <a:ext uri="{C183D7F6-B498-43B3-948B-1728B52AA6E4}">
                <adec:decorative xmlns:adec="http://schemas.microsoft.com/office/drawing/2017/decorative" xmlns=""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xmlns=""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xmlns=""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xmlns=""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xmlns=""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183141269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xmlns="" id="{F6E640FD-FBB3-F7A2-9022-1101EDD93745}"/>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3" name="Zástupný objekt pre pätu 2">
            <a:extLst>
              <a:ext uri="{FF2B5EF4-FFF2-40B4-BE49-F238E27FC236}">
                <a16:creationId xmlns:a16="http://schemas.microsoft.com/office/drawing/2014/main" xmlns="" id="{57DF5F19-1FB2-8D55-D736-D1113DAA8FE6}"/>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xmlns="" id="{4B96BC36-A546-3220-0AFF-8902A2ED2C6A}"/>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34676098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xmlns=""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xmlns=""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xmlns=""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xmlns=""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xmlns=""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108332264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E5E8994-67B0-7A02-C300-3232691564F0}"/>
              </a:ext>
              <a:ext uri="{C183D7F6-B498-43B3-948B-1728B52AA6E4}">
                <adec:decorative xmlns:adec="http://schemas.microsoft.com/office/drawing/2017/decorative" xmlns=""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xmlns=""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xmlns=""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xmlns=""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xmlns=""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xmlns=""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1754483604"/>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defRPr>
            </a:lvl1pPr>
          </a:lstStyle>
          <a:p>
            <a:r>
              <a:rPr lang="en-US" dirty="0"/>
              <a:t>Click to add title</a:t>
            </a:r>
          </a:p>
        </p:txBody>
      </p:sp>
      <p:sp>
        <p:nvSpPr>
          <p:cNvPr id="7" name="Picture Placeholder 8">
            <a:extLst>
              <a:ext uri="{FF2B5EF4-FFF2-40B4-BE49-F238E27FC236}">
                <a16:creationId xmlns:a16="http://schemas.microsoft.com/office/drawing/2014/main" xmlns=""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xmlns=""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xmlns=""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xmlns=""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xmlns=""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xmlns=""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3021462457"/>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96722F2-1968-8B82-9382-187D808D9CAE}"/>
              </a:ext>
              <a:ext uri="{C183D7F6-B498-43B3-948B-1728B52AA6E4}">
                <adec:decorative xmlns:adec="http://schemas.microsoft.com/office/drawing/2017/decorative" xmlns=""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xmlns=""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xmlns=""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xmlns=""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xmlns=""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xmlns=""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xmlns="" val="77612008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46B69CE-24E0-622A-A1B2-4657FDFDF873}"/>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xmlns="" id="{5EF2E7AE-2FA7-4761-844B-4F987CEAE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xmlns="" id="{802E30C2-E810-CBF3-F449-EF893D8EE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xmlns="" id="{8A7299B3-0EF2-800F-F4C4-03DF354BED45}"/>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6" name="Zástupný objekt pre pätu 5">
            <a:extLst>
              <a:ext uri="{FF2B5EF4-FFF2-40B4-BE49-F238E27FC236}">
                <a16:creationId xmlns:a16="http://schemas.microsoft.com/office/drawing/2014/main" xmlns="" id="{DF8DFDF0-5F1C-CE30-DBCE-E1E5A012E348}"/>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xmlns="" id="{FCE26B1D-B73A-096C-6338-E6FE3B56244E}"/>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73536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DDC0A92-BFE5-A45B-6BB6-C52671259F09}"/>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xmlns="" id="{B48C30D1-0FED-7F9B-4DF0-79978F4CB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xmlns="" id="{B7E07B14-7DDE-5F09-D4E7-47994C854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xmlns="" id="{AEA40CD9-C662-FD56-6AF3-CCDA8829020D}"/>
              </a:ext>
            </a:extLst>
          </p:cNvPr>
          <p:cNvSpPr>
            <a:spLocks noGrp="1"/>
          </p:cNvSpPr>
          <p:nvPr>
            <p:ph type="dt" sz="half" idx="10"/>
          </p:nvPr>
        </p:nvSpPr>
        <p:spPr/>
        <p:txBody>
          <a:bodyPr/>
          <a:lstStyle/>
          <a:p>
            <a:fld id="{7ABA51F6-4277-4EEE-BB5B-1237B926EC76}" type="datetimeFigureOut">
              <a:rPr lang="sk-SK" smtClean="0"/>
              <a:pPr/>
              <a:t>1. 10. 2024</a:t>
            </a:fld>
            <a:endParaRPr lang="sk-SK"/>
          </a:p>
        </p:txBody>
      </p:sp>
      <p:sp>
        <p:nvSpPr>
          <p:cNvPr id="6" name="Zástupný objekt pre pätu 5">
            <a:extLst>
              <a:ext uri="{FF2B5EF4-FFF2-40B4-BE49-F238E27FC236}">
                <a16:creationId xmlns:a16="http://schemas.microsoft.com/office/drawing/2014/main" xmlns="" id="{5B221A66-F995-F6DF-7115-55C55135F01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xmlns="" id="{764838B9-FE96-EF61-9946-3A5561C3416E}"/>
              </a:ext>
            </a:extLst>
          </p:cNvPr>
          <p:cNvSpPr>
            <a:spLocks noGrp="1"/>
          </p:cNvSpPr>
          <p:nvPr>
            <p:ph type="sldNum" sz="quarter" idx="12"/>
          </p:nvPr>
        </p:nvSpPr>
        <p:spPr/>
        <p:txBody>
          <a:body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44925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9.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xmlns="" id="{E1EABE84-37EC-E757-6669-CD6BD31E89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xmlns="" id="{5B0F0793-F7E1-6B2D-285B-A7C9CF0115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xmlns="" id="{2B3D22D4-97D4-D285-EC73-7666EF50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BA51F6-4277-4EEE-BB5B-1237B926EC76}" type="datetimeFigureOut">
              <a:rPr lang="sk-SK" smtClean="0"/>
              <a:pPr/>
              <a:t>1. 10. 2024</a:t>
            </a:fld>
            <a:endParaRPr lang="sk-SK"/>
          </a:p>
        </p:txBody>
      </p:sp>
      <p:sp>
        <p:nvSpPr>
          <p:cNvPr id="5" name="Zástupný objekt pre pätu 4">
            <a:extLst>
              <a:ext uri="{FF2B5EF4-FFF2-40B4-BE49-F238E27FC236}">
                <a16:creationId xmlns:a16="http://schemas.microsoft.com/office/drawing/2014/main" xmlns="" id="{3CC8FF0B-0316-B8CA-64D5-D9B7BBF86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k-SK"/>
          </a:p>
        </p:txBody>
      </p:sp>
      <p:sp>
        <p:nvSpPr>
          <p:cNvPr id="6" name="Zástupný objekt pre číslo snímky 5">
            <a:extLst>
              <a:ext uri="{FF2B5EF4-FFF2-40B4-BE49-F238E27FC236}">
                <a16:creationId xmlns:a16="http://schemas.microsoft.com/office/drawing/2014/main" xmlns="" id="{5BCF3D4D-3AB9-770F-63D2-D240D8DC6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404FB4-D614-4708-BF7C-0F2FFA14309A}" type="slidenum">
              <a:rPr lang="sk-SK" smtClean="0"/>
              <a:pPr/>
              <a:t>‹#›</a:t>
            </a:fld>
            <a:endParaRPr lang="sk-SK"/>
          </a:p>
        </p:txBody>
      </p:sp>
    </p:spTree>
    <p:extLst>
      <p:ext uri="{BB962C8B-B14F-4D97-AF65-F5344CB8AC3E}">
        <p14:creationId xmlns:p14="http://schemas.microsoft.com/office/powerpoint/2010/main" xmlns="" val="769687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pPr/>
              <a:t>10/1/2024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cstate="print">
                <a:duotone>
                  <a:schemeClr val="accent1">
                    <a:shade val="45000"/>
                    <a:satMod val="135000"/>
                  </a:schemeClr>
                  <a:prstClr val="white"/>
                </a:duotone>
                <a:extLst>
                  <a:ext uri="{BEBA8EAE-BF5A-486C-A8C5-ECC9F3942E4B}">
                    <a14:imgProps xmlns:a14="http://schemas.microsoft.com/office/drawing/2010/main" xmlns="">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55242340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xmlns=""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nadpisu 21"/>
          <p:cNvSpPr>
            <a:spLocks noGrp="1"/>
          </p:cNvSpPr>
          <p:nvPr>
            <p:ph type="title"/>
          </p:nvPr>
        </p:nvSpPr>
        <p:spPr>
          <a:xfrm>
            <a:off x="812800" y="228600"/>
            <a:ext cx="10871200" cy="990600"/>
          </a:xfrm>
          <a:prstGeom prst="rect">
            <a:avLst/>
          </a:prstGeom>
        </p:spPr>
        <p:txBody>
          <a:bodyPr vert="horz" anchor="ctr">
            <a:normAutofit/>
          </a:bodyPr>
          <a:lstStyle/>
          <a:p>
            <a:r>
              <a:rPr kumimoji="0" lang="sk-SK"/>
              <a:t>Upravte štýly predlohy textu</a:t>
            </a:r>
            <a:endParaRPr kumimoji="0" lang="en-US"/>
          </a:p>
        </p:txBody>
      </p:sp>
      <p:sp>
        <p:nvSpPr>
          <p:cNvPr id="13" name="Zástupný symbol textu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sk-SK"/>
              <a:t>Upravte štýl predlohy textu.</a:t>
            </a:r>
          </a:p>
          <a:p>
            <a:pPr lvl="1" eaLnBrk="1" latinLnBrk="0" hangingPunct="1"/>
            <a:r>
              <a:rPr kumimoji="0" lang="sk-SK"/>
              <a:t>Druhá úroveň</a:t>
            </a:r>
          </a:p>
          <a:p>
            <a:pPr lvl="2" eaLnBrk="1" latinLnBrk="0" hangingPunct="1"/>
            <a:r>
              <a:rPr kumimoji="0" lang="sk-SK"/>
              <a:t>Tretia úroveň</a:t>
            </a:r>
          </a:p>
          <a:p>
            <a:pPr lvl="3" eaLnBrk="1" latinLnBrk="0" hangingPunct="1"/>
            <a:r>
              <a:rPr kumimoji="0" lang="sk-SK"/>
              <a:t>Štvrtá úroveň</a:t>
            </a:r>
          </a:p>
          <a:p>
            <a:pPr lvl="4" eaLnBrk="1" latinLnBrk="0" hangingPunct="1"/>
            <a:r>
              <a:rPr kumimoji="0" lang="sk-SK"/>
              <a:t>Piata úroveň</a:t>
            </a:r>
            <a:endParaRPr kumimoji="0" lang="en-US"/>
          </a:p>
        </p:txBody>
      </p:sp>
      <p:sp>
        <p:nvSpPr>
          <p:cNvPr id="14" name="Zástupný symbol dátumu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BF92E2F3-A957-4897-AE39-228CC061DCDB}" type="datetimeFigureOut">
              <a:rPr lang="sk-SK" smtClean="0"/>
              <a:pPr/>
              <a:t>1. 10. 2024</a:t>
            </a:fld>
            <a:endParaRPr lang="sk-SK"/>
          </a:p>
        </p:txBody>
      </p:sp>
      <p:sp>
        <p:nvSpPr>
          <p:cNvPr id="3" name="Zástupný symbol päty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sk-SK"/>
          </a:p>
        </p:txBody>
      </p:sp>
      <p:sp>
        <p:nvSpPr>
          <p:cNvPr id="7" name="Obdĺžnik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bdĺžnik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Obdĺžnik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Zástupný symbol čísla snímky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EC84D80-3779-453A-ADA2-5F0F5F321983}" type="slidenum">
              <a:rPr lang="sk-SK" smtClean="0"/>
              <a:pPr/>
              <a:t>‹#›</a:t>
            </a:fld>
            <a:endParaRPr lang="sk-SK"/>
          </a:p>
        </p:txBody>
      </p:sp>
    </p:spTree>
    <p:extLst>
      <p:ext uri="{BB962C8B-B14F-4D97-AF65-F5344CB8AC3E}">
        <p14:creationId xmlns:p14="http://schemas.microsoft.com/office/powerpoint/2010/main" xmlns="" val="163397752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175ECEA-00C8-49B9-B6C9-8DD903964F3A}" type="datetimeFigureOut">
              <a:rPr lang="sk-SK" smtClean="0"/>
              <a:pPr/>
              <a:t>1. 10. 2024</a:t>
            </a:fld>
            <a:endParaRPr lang="sk-SK"/>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sk-SK"/>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2B4B545-68A6-4978-A791-E711E21BA611}" type="slidenum">
              <a:rPr lang="sk-SK" smtClean="0"/>
              <a:pPr/>
              <a:t>‹#›</a:t>
            </a:fld>
            <a:endParaRPr lang="sk-SK"/>
          </a:p>
        </p:txBody>
      </p:sp>
    </p:spTree>
    <p:extLst>
      <p:ext uri="{BB962C8B-B14F-4D97-AF65-F5344CB8AC3E}">
        <p14:creationId xmlns:p14="http://schemas.microsoft.com/office/powerpoint/2010/main" xmlns="" val="35645519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10/1/2024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393912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3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microsoft.com/office/2007/relationships/hdphoto" Target="../media/hdphoto2.wdp"/><Relationship Id="rId9" Type="http://schemas.openxmlformats.org/officeDocument/2006/relationships/diagramColors" Target="../diagrams/colors2.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2.wdp"/><Relationship Id="rId7" Type="http://schemas.openxmlformats.org/officeDocument/2006/relationships/diagramQuickStyle" Target="../diagrams/quickStyle3.xml"/><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8.xml"/><Relationship Id="rId4" Type="http://schemas.openxmlformats.org/officeDocument/2006/relationships/image" Target="../media/image96.jpe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96.jpeg"/><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38.xml"/><Relationship Id="rId6" Type="http://schemas.openxmlformats.org/officeDocument/2006/relationships/customXml" Target="../ink/ink2.xml"/><Relationship Id="rId5" Type="http://schemas.openxmlformats.org/officeDocument/2006/relationships/image" Target="../media/image98.png"/><Relationship Id="rId10" Type="http://schemas.openxmlformats.org/officeDocument/2006/relationships/hyperlink" Target="mailto:robolauko@robolauko.sk" TargetMode="External"/><Relationship Id="rId4" Type="http://schemas.openxmlformats.org/officeDocument/2006/relationships/customXml" Target="../ink/ink1.xml"/><Relationship Id="rId9"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3.xml"/><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nt - Travelhacker.blog">
            <a:extLst>
              <a:ext uri="{FF2B5EF4-FFF2-40B4-BE49-F238E27FC236}">
                <a16:creationId xmlns:a16="http://schemas.microsoft.com/office/drawing/2014/main" xmlns="" id="{E4A6ED60-8B9A-A2F9-3DFB-15DB3B68E4CF}"/>
              </a:ext>
            </a:extLst>
          </p:cNvPr>
          <p:cNvPicPr>
            <a:picLocks noChangeAspect="1" noChangeArrowheads="1"/>
          </p:cNvPicPr>
          <p:nvPr/>
        </p:nvPicPr>
        <p:blipFill>
          <a:blip r:embed="rId2" cstate="print">
            <a:alphaModFix amt="50000"/>
            <a:extLst>
              <a:ext uri="{28A0092B-C50C-407E-A947-70E740481C1C}">
                <a14:useLocalDpi xmlns:a14="http://schemas.microsoft.com/office/drawing/2010/main" xmlns="" val="0"/>
              </a:ext>
            </a:extLst>
          </a:blip>
          <a:srcRect t="3409" r="-1" b="-1"/>
          <a:stretch/>
        </p:blipFill>
        <p:spPr bwMode="auto">
          <a:xfrm>
            <a:off x="20" y="10"/>
            <a:ext cx="1218893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Nadpis 1">
            <a:extLst>
              <a:ext uri="{FF2B5EF4-FFF2-40B4-BE49-F238E27FC236}">
                <a16:creationId xmlns:a16="http://schemas.microsoft.com/office/drawing/2014/main" xmlns="" id="{AED017AD-4440-EC41-66A4-5EF3844DBA3C}"/>
              </a:ext>
            </a:extLst>
          </p:cNvPr>
          <p:cNvSpPr>
            <a:spLocks noGrp="1"/>
          </p:cNvSpPr>
          <p:nvPr>
            <p:ph type="ctrTitle"/>
          </p:nvPr>
        </p:nvSpPr>
        <p:spPr>
          <a:xfrm>
            <a:off x="1524000" y="1122363"/>
            <a:ext cx="9144000" cy="3063240"/>
          </a:xfrm>
        </p:spPr>
        <p:txBody>
          <a:bodyPr>
            <a:normAutofit/>
          </a:bodyPr>
          <a:lstStyle/>
          <a:p>
            <a:r>
              <a:rPr lang="sk-SK" sz="6600">
                <a:solidFill>
                  <a:schemeClr val="bg1"/>
                </a:solidFill>
              </a:rPr>
              <a:t>LOCAL PRODUCERS IN THE HONT REGION</a:t>
            </a:r>
          </a:p>
        </p:txBody>
      </p:sp>
      <p:sp>
        <p:nvSpPr>
          <p:cNvPr id="3" name="Podnadpis 2">
            <a:extLst>
              <a:ext uri="{FF2B5EF4-FFF2-40B4-BE49-F238E27FC236}">
                <a16:creationId xmlns:a16="http://schemas.microsoft.com/office/drawing/2014/main" xmlns="" id="{F2C268F1-EA5E-5549-6D57-31361881BFCB}"/>
              </a:ext>
            </a:extLst>
          </p:cNvPr>
          <p:cNvSpPr>
            <a:spLocks noGrp="1"/>
          </p:cNvSpPr>
          <p:nvPr>
            <p:ph type="subTitle" idx="1"/>
          </p:nvPr>
        </p:nvSpPr>
        <p:spPr>
          <a:xfrm>
            <a:off x="1527048" y="4599432"/>
            <a:ext cx="9144000" cy="1536192"/>
          </a:xfrm>
        </p:spPr>
        <p:txBody>
          <a:bodyPr>
            <a:normAutofit/>
          </a:bodyPr>
          <a:lstStyle/>
          <a:p>
            <a:endParaRPr lang="sk-SK" dirty="0">
              <a:solidFill>
                <a:schemeClr val="bg1"/>
              </a:solidFill>
            </a:endParaRPr>
          </a:p>
        </p:txBody>
      </p:sp>
      <p:sp>
        <p:nvSpPr>
          <p:cNvPr id="1035"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89448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xmlns="" id="{F99F4417-0766-A165-1476-9C4959CB130E}"/>
              </a:ext>
            </a:extLst>
          </p:cNvPr>
          <p:cNvPicPr>
            <a:picLocks noChangeAspect="1"/>
          </p:cNvPicPr>
          <p:nvPr/>
        </p:nvPicPr>
        <p:blipFill>
          <a:blip r:embed="rId2" cstate="print">
            <a:alphaModFix amt="35000"/>
          </a:blip>
          <a:srcRect t="19524" b="42941"/>
          <a:stretch/>
        </p:blipFill>
        <p:spPr>
          <a:xfrm>
            <a:off x="20" y="1021"/>
            <a:ext cx="12191980" cy="6855958"/>
          </a:xfrm>
          <a:prstGeom prst="rect">
            <a:avLst/>
          </a:prstGeom>
        </p:spPr>
      </p:pic>
      <p:pic>
        <p:nvPicPr>
          <p:cNvPr id="24" name="Obrázok 23">
            <a:extLst>
              <a:ext uri="{FF2B5EF4-FFF2-40B4-BE49-F238E27FC236}">
                <a16:creationId xmlns:a16="http://schemas.microsoft.com/office/drawing/2014/main" xmlns="" id="{1EE6CD3C-D0EF-BC80-C864-98498822A016}"/>
              </a:ext>
            </a:extLst>
          </p:cNvPr>
          <p:cNvPicPr>
            <a:picLocks noChangeAspect="1"/>
          </p:cNvPicPr>
          <p:nvPr/>
        </p:nvPicPr>
        <p:blipFill>
          <a:blip r:embed="rId3" cstate="print"/>
          <a:srcRect l="7330" r="8733" b="-4"/>
          <a:stretch/>
        </p:blipFill>
        <p:spPr>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6" name="Obrázok 5">
            <a:extLst>
              <a:ext uri="{FF2B5EF4-FFF2-40B4-BE49-F238E27FC236}">
                <a16:creationId xmlns:a16="http://schemas.microsoft.com/office/drawing/2014/main" xmlns="" id="{CD973B05-F27A-D8C1-39E6-5FF0E0165B03}"/>
              </a:ext>
            </a:extLst>
          </p:cNvPr>
          <p:cNvPicPr>
            <a:picLocks noChangeAspect="1"/>
          </p:cNvPicPr>
          <p:nvPr/>
        </p:nvPicPr>
        <p:blipFill>
          <a:blip r:embed="rId4" cstate="print"/>
          <a:srcRect t="15427" r="-1" b="17822"/>
          <a:stretch/>
        </p:blipFill>
        <p:spPr>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8" name="Obrázok 17">
            <a:extLst>
              <a:ext uri="{FF2B5EF4-FFF2-40B4-BE49-F238E27FC236}">
                <a16:creationId xmlns:a16="http://schemas.microsoft.com/office/drawing/2014/main" xmlns="" id="{FE8B45C4-6326-A8CF-A641-19E5F4DB4F60}"/>
              </a:ext>
            </a:extLst>
          </p:cNvPr>
          <p:cNvPicPr>
            <a:picLocks noChangeAspect="1"/>
          </p:cNvPicPr>
          <p:nvPr/>
        </p:nvPicPr>
        <p:blipFill>
          <a:blip r:embed="rId5" cstate="print"/>
          <a:srcRect t="13978" r="-1" b="19272"/>
          <a:stretch/>
        </p:blipFill>
        <p:spPr>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 name="Zástupný objekt pre obsah 2">
            <a:extLst>
              <a:ext uri="{FF2B5EF4-FFF2-40B4-BE49-F238E27FC236}">
                <a16:creationId xmlns:a16="http://schemas.microsoft.com/office/drawing/2014/main" xmlns="" id="{7FC34636-3474-8BB2-3FE9-16A67DB59D2C}"/>
              </a:ext>
            </a:extLst>
          </p:cNvPr>
          <p:cNvSpPr>
            <a:spLocks noGrp="1"/>
          </p:cNvSpPr>
          <p:nvPr>
            <p:ph idx="1"/>
          </p:nvPr>
        </p:nvSpPr>
        <p:spPr>
          <a:xfrm>
            <a:off x="172459" y="4803367"/>
            <a:ext cx="6098616" cy="1799476"/>
          </a:xfrm>
        </p:spPr>
        <p:txBody>
          <a:bodyPr anchor="t">
            <a:normAutofit/>
          </a:bodyPr>
          <a:lstStyle/>
          <a:p>
            <a:r>
              <a:rPr lang="sk-SK"/>
              <a:t>Unmedy Beekeeping provides high-quality natural products while emphasizing sustainability and environmental protection in the region.</a:t>
            </a:r>
          </a:p>
        </p:txBody>
      </p:sp>
      <p:pic>
        <p:nvPicPr>
          <p:cNvPr id="21" name="Obrázok 20">
            <a:extLst>
              <a:ext uri="{FF2B5EF4-FFF2-40B4-BE49-F238E27FC236}">
                <a16:creationId xmlns:a16="http://schemas.microsoft.com/office/drawing/2014/main" xmlns="" id="{E9C998CD-A16B-6AAE-E4F8-1FCA5CC28CD4}"/>
              </a:ext>
            </a:extLst>
          </p:cNvPr>
          <p:cNvPicPr>
            <a:picLocks noChangeAspect="1"/>
          </p:cNvPicPr>
          <p:nvPr/>
        </p:nvPicPr>
        <p:blipFill>
          <a:blip r:embed="rId6" cstate="print"/>
          <a:srcRect l="17573" r="15677" b="-1"/>
          <a:stretch/>
        </p:blipFill>
        <p:spPr>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2" name="Obrázok 11">
            <a:extLst>
              <a:ext uri="{FF2B5EF4-FFF2-40B4-BE49-F238E27FC236}">
                <a16:creationId xmlns:a16="http://schemas.microsoft.com/office/drawing/2014/main" xmlns="" id="{77C58268-E8CA-344F-B1F3-14C11F078E8D}"/>
              </a:ext>
            </a:extLst>
          </p:cNvPr>
          <p:cNvPicPr>
            <a:picLocks noChangeAspect="1"/>
          </p:cNvPicPr>
          <p:nvPr/>
        </p:nvPicPr>
        <p:blipFill>
          <a:blip r:embed="rId7" cstate="print"/>
          <a:srcRect l="12393" r="3670" b="-4"/>
          <a:stretch/>
        </p:blipFill>
        <p:spPr>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Tree>
    <p:extLst>
      <p:ext uri="{BB962C8B-B14F-4D97-AF65-F5344CB8AC3E}">
        <p14:creationId xmlns:p14="http://schemas.microsoft.com/office/powerpoint/2010/main" xmlns="" val="40028936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FFB95F-D901-4937-8084-8A7BAA84FA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6310" y="0"/>
            <a:ext cx="4355689" cy="6857999"/>
          </a:xfrm>
          <a:prstGeom prst="rect">
            <a:avLst/>
          </a:prstGeom>
          <a:blipFill dpi="0" rotWithShape="1">
            <a:blip r:embed="rId2" cstate="print">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17C8EB7D-2CCA-1B06-7A1A-1C1F19C019B2}"/>
              </a:ext>
            </a:extLst>
          </p:cNvPr>
          <p:cNvSpPr>
            <a:spLocks noGrp="1"/>
          </p:cNvSpPr>
          <p:nvPr>
            <p:ph type="title"/>
          </p:nvPr>
        </p:nvSpPr>
        <p:spPr>
          <a:xfrm>
            <a:off x="8479777" y="639763"/>
            <a:ext cx="3046073" cy="5177377"/>
          </a:xfrm>
          <a:ln>
            <a:noFill/>
          </a:ln>
        </p:spPr>
        <p:txBody>
          <a:bodyPr>
            <a:normAutofit/>
          </a:bodyPr>
          <a:lstStyle/>
          <a:p>
            <a:r>
              <a:rPr lang="sk-SK" sz="4000"/>
              <a:t>Waste Management</a:t>
            </a:r>
          </a:p>
        </p:txBody>
      </p:sp>
      <p:grpSp>
        <p:nvGrpSpPr>
          <p:cNvPr id="11" name="Group 10">
            <a:extLst>
              <a:ext uri="{FF2B5EF4-FFF2-40B4-BE49-F238E27FC236}">
                <a16:creationId xmlns:a16="http://schemas.microsoft.com/office/drawing/2014/main" xmlns="" id="{60F473BD-3FD3-4548-A8F5-11D3C9CB88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691E02ED-3E2E-4396-B6DE-5F93F2F111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4"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xmlns="" id="{28F088F5-B4E7-43B9-88F4-8667026E4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Zástupný objekt pre obsah 2">
            <a:extLst>
              <a:ext uri="{FF2B5EF4-FFF2-40B4-BE49-F238E27FC236}">
                <a16:creationId xmlns:a16="http://schemas.microsoft.com/office/drawing/2014/main" xmlns="" id="{8D64FE59-DAC9-60D5-7A6C-4651F7B947EA}"/>
              </a:ext>
            </a:extLst>
          </p:cNvPr>
          <p:cNvGraphicFramePr>
            <a:graphicFrameLocks noGrp="1"/>
          </p:cNvGraphicFramePr>
          <p:nvPr>
            <p:ph idx="1"/>
            <p:extLst>
              <p:ext uri="{D42A27DB-BD31-4B8C-83A1-F6EECF244321}">
                <p14:modId xmlns:p14="http://schemas.microsoft.com/office/powerpoint/2010/main" xmlns="" val="302020369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3265848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xmlns="" id="{20DC89D7-5B27-040F-57A5-01B81FB6CF7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t="24942" r="-1" b="-1"/>
          <a:stretch/>
        </p:blipFill>
        <p:spPr bwMode="auto">
          <a:xfrm>
            <a:off x="9515" y="-3"/>
            <a:ext cx="1218247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09" name="Rectangle 2096">
            <a:extLst>
              <a:ext uri="{FF2B5EF4-FFF2-40B4-BE49-F238E27FC236}">
                <a16:creationId xmlns:a16="http://schemas.microsoft.com/office/drawing/2014/main" xmlns="" id="{96EEF187-8434-4B76-BE40-006EEBB263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734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xmlns="" id="{C7DC350E-DDE7-0DE9-1DB4-7348B1FEB009}"/>
              </a:ext>
            </a:extLst>
          </p:cNvPr>
          <p:cNvSpPr>
            <a:spLocks noGrp="1"/>
          </p:cNvSpPr>
          <p:nvPr>
            <p:ph type="title"/>
          </p:nvPr>
        </p:nvSpPr>
        <p:spPr>
          <a:xfrm>
            <a:off x="482599" y="1748771"/>
            <a:ext cx="3692135" cy="3360458"/>
          </a:xfrm>
        </p:spPr>
        <p:txBody>
          <a:bodyPr>
            <a:normAutofit/>
          </a:bodyPr>
          <a:lstStyle/>
          <a:p>
            <a:pPr algn="ctr"/>
            <a:r>
              <a:rPr lang="sk-SK" sz="5400" b="1" dirty="0" err="1"/>
              <a:t>HaNy</a:t>
            </a:r>
            <a:r>
              <a:rPr lang="sk-SK" sz="5400" b="1" dirty="0"/>
              <a:t> </a:t>
            </a:r>
            <a:r>
              <a:rPr lang="sk-SK" sz="5400" b="1" dirty="0" err="1"/>
              <a:t>Farm</a:t>
            </a:r>
            <a:endParaRPr lang="sk-SK" sz="5400" b="1" dirty="0"/>
          </a:p>
        </p:txBody>
      </p:sp>
      <p:sp>
        <p:nvSpPr>
          <p:cNvPr id="2110" name="Rectangle 2098">
            <a:extLst>
              <a:ext uri="{FF2B5EF4-FFF2-40B4-BE49-F238E27FC236}">
                <a16:creationId xmlns:a16="http://schemas.microsoft.com/office/drawing/2014/main" xmlns="" id="{681CD866-52B5-4280-A92B-56BDFD1E9A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0"/>
            <a:ext cx="7537704"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Včeličky pri práci :) ">
            <a:extLst>
              <a:ext uri="{FF2B5EF4-FFF2-40B4-BE49-F238E27FC236}">
                <a16:creationId xmlns:a16="http://schemas.microsoft.com/office/drawing/2014/main" xmlns="" id="{9B6D9913-29B8-9025-BE15-6C0D0D08057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9082" r="8853" b="-2"/>
          <a:stretch/>
        </p:blipFill>
        <p:spPr bwMode="auto">
          <a:xfrm>
            <a:off x="5290249" y="643467"/>
            <a:ext cx="1965960" cy="2375757"/>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Opis fotky nie je k dispozícii.">
            <a:extLst>
              <a:ext uri="{FF2B5EF4-FFF2-40B4-BE49-F238E27FC236}">
                <a16:creationId xmlns:a16="http://schemas.microsoft.com/office/drawing/2014/main" xmlns="" id="{3BFB57FE-169A-C57B-BE00-8A4671A4C42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0788" r="33976"/>
          <a:stretch/>
        </p:blipFill>
        <p:spPr bwMode="auto">
          <a:xfrm>
            <a:off x="7424329" y="643467"/>
            <a:ext cx="1965960" cy="237575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Obrázok 4">
            <a:extLst>
              <a:ext uri="{FF2B5EF4-FFF2-40B4-BE49-F238E27FC236}">
                <a16:creationId xmlns:a16="http://schemas.microsoft.com/office/drawing/2014/main" xmlns="" id="{4585F23F-F363-8333-0CE5-7F4C3CA368D0}"/>
              </a:ext>
            </a:extLst>
          </p:cNvPr>
          <p:cNvPicPr>
            <a:picLocks noChangeAspect="1"/>
          </p:cNvPicPr>
          <p:nvPr/>
        </p:nvPicPr>
        <p:blipFill>
          <a:blip r:embed="rId5" cstate="print">
            <a:extLst>
              <a:ext uri="{28A0092B-C50C-407E-A947-70E740481C1C}">
                <a14:useLocalDpi xmlns:a14="http://schemas.microsoft.com/office/drawing/2010/main" xmlns="" val="0"/>
              </a:ext>
            </a:extLst>
          </a:blip>
          <a:srcRect l="5555" r="12735" b="7"/>
          <a:stretch/>
        </p:blipFill>
        <p:spPr bwMode="auto">
          <a:xfrm>
            <a:off x="9558410" y="643469"/>
            <a:ext cx="1965960" cy="2375757"/>
          </a:xfrm>
          <a:prstGeom prst="rect">
            <a:avLst/>
          </a:prstGeom>
          <a:noFill/>
        </p:spPr>
      </p:pic>
      <p:sp>
        <p:nvSpPr>
          <p:cNvPr id="3" name="Zástupný objekt pre obsah 2">
            <a:extLst>
              <a:ext uri="{FF2B5EF4-FFF2-40B4-BE49-F238E27FC236}">
                <a16:creationId xmlns:a16="http://schemas.microsoft.com/office/drawing/2014/main" xmlns="" id="{4AD7B54E-22D5-59A5-3C18-80E3763B8BC1}"/>
              </a:ext>
            </a:extLst>
          </p:cNvPr>
          <p:cNvSpPr>
            <a:spLocks noGrp="1"/>
          </p:cNvSpPr>
          <p:nvPr>
            <p:ph idx="1"/>
          </p:nvPr>
        </p:nvSpPr>
        <p:spPr>
          <a:xfrm>
            <a:off x="5275612" y="3337579"/>
            <a:ext cx="6248758" cy="3543300"/>
          </a:xfrm>
        </p:spPr>
        <p:txBody>
          <a:bodyPr anchor="ctr">
            <a:normAutofit/>
          </a:bodyPr>
          <a:lstStyle/>
          <a:p>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HaNy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Farm</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family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honey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farm</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They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have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got</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one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best</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honey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you</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can</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see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how</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beekeeper</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works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you</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can</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also</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see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where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bees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are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living</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family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honey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farm</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close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to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castle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Čabraď</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castle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Bzovík.</a:t>
            </a:r>
          </a:p>
          <a:p>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HaNy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farm</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situated</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middle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undamaged</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nature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without</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any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chemicals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sk-SK" sz="1800" kern="100" dirty="0" err="1">
                <a:latin typeface="Aptos" panose="020B0004020202020204" pitchFamily="34" charset="0"/>
                <a:ea typeface="Aptos" panose="020B0004020202020204" pitchFamily="34" charset="0"/>
                <a:cs typeface="Times New Roman" panose="02020603050405020304" pitchFamily="18" charset="0"/>
              </a:rPr>
              <a:t>Their</a:t>
            </a:r>
            <a:r>
              <a:rPr lang="sk-SK" sz="1800" kern="100" dirty="0">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bees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are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near</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any</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big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town</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so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best</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environment</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for</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live</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bees</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xmlns="" val="39776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xmlns="" id="{A62392EC-21F0-9C1D-876A-27F49F7E7629}"/>
              </a:ext>
            </a:extLst>
          </p:cNvPr>
          <p:cNvSpPr>
            <a:spLocks noGrp="1"/>
          </p:cNvSpPr>
          <p:nvPr>
            <p:ph type="title"/>
          </p:nvPr>
        </p:nvSpPr>
        <p:spPr>
          <a:xfrm>
            <a:off x="6477270" y="368625"/>
            <a:ext cx="4974771" cy="1403498"/>
          </a:xfrm>
        </p:spPr>
        <p:txBody>
          <a:bodyPr anchor="b">
            <a:normAutofit/>
          </a:bodyPr>
          <a:lstStyle/>
          <a:p>
            <a:r>
              <a:rPr lang="sk-SK" sz="4000" b="1" dirty="0" err="1">
                <a:solidFill>
                  <a:schemeClr val="bg1"/>
                </a:solidFill>
              </a:rPr>
              <a:t>Products</a:t>
            </a:r>
            <a:r>
              <a:rPr lang="sk-SK" sz="4000" dirty="0">
                <a:solidFill>
                  <a:schemeClr val="bg1"/>
                </a:solidFill>
              </a:rPr>
              <a:t>:</a:t>
            </a:r>
          </a:p>
        </p:txBody>
      </p:sp>
      <p:grpSp>
        <p:nvGrpSpPr>
          <p:cNvPr id="19" name="Group 11">
            <a:extLst>
              <a:ext uri="{FF2B5EF4-FFF2-40B4-BE49-F238E27FC236}">
                <a16:creationId xmlns:a16="http://schemas.microsoft.com/office/drawing/2014/main" xmlns="" id="{00C7DD97-49DC-4BFD-951D-CFF51B976DE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41571" y="70488"/>
            <a:ext cx="3501861" cy="3501861"/>
            <a:chOff x="4690043" y="291695"/>
            <a:chExt cx="3055711" cy="3055711"/>
          </a:xfrm>
        </p:grpSpPr>
        <p:sp>
          <p:nvSpPr>
            <p:cNvPr id="13" name="Oval 12">
              <a:extLst>
                <a:ext uri="{FF2B5EF4-FFF2-40B4-BE49-F238E27FC236}">
                  <a16:creationId xmlns:a16="http://schemas.microsoft.com/office/drawing/2014/main" xmlns="" id="{E7DCFDCC-147C-40CA-BFDF-2848A42977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31F8CA31-10D7-4B78-877D-2D21FBE553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176786CF-68E6-476D-909E-8522718B7BE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75057" y="3240578"/>
            <a:ext cx="3297290" cy="3297290"/>
            <a:chOff x="4690043" y="291695"/>
            <a:chExt cx="3055711" cy="3055711"/>
          </a:xfrm>
        </p:grpSpPr>
        <p:sp>
          <p:nvSpPr>
            <p:cNvPr id="17" name="Oval 16">
              <a:extLst>
                <a:ext uri="{FF2B5EF4-FFF2-40B4-BE49-F238E27FC236}">
                  <a16:creationId xmlns:a16="http://schemas.microsoft.com/office/drawing/2014/main" xmlns="" id="{06D8E882-7D0E-42D7-99C8-D4865D7DA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015F1597-6BCF-45F1-9AC9-B142DD4768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xmlns="" id="{EAED1919-54A1-41C9-B30B-A3FF3F58E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190">
            <a:extLst>
              <a:ext uri="{FF2B5EF4-FFF2-40B4-BE49-F238E27FC236}">
                <a16:creationId xmlns:a16="http://schemas.microsoft.com/office/drawing/2014/main" xmlns="" id="{00E015F5-1A99-4E40-BC3D-7707802996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90828" y="1091857"/>
            <a:ext cx="1291642" cy="429215"/>
            <a:chOff x="2504802" y="1755501"/>
            <a:chExt cx="1598829" cy="531293"/>
          </a:xfrm>
          <a:solidFill>
            <a:schemeClr val="bg1"/>
          </a:solidFill>
        </p:grpSpPr>
        <p:sp>
          <p:nvSpPr>
            <p:cNvPr id="23" name="Freeform: Shape 22">
              <a:extLst>
                <a:ext uri="{FF2B5EF4-FFF2-40B4-BE49-F238E27FC236}">
                  <a16:creationId xmlns:a16="http://schemas.microsoft.com/office/drawing/2014/main" xmlns="" id="{3FE6F571-2BB7-46DA-A3D9-B32ADDC16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905CC16-753C-4B9F-B3E2-C456795AED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4" name="Obrázok 3">
            <a:extLst>
              <a:ext uri="{FF2B5EF4-FFF2-40B4-BE49-F238E27FC236}">
                <a16:creationId xmlns:a16="http://schemas.microsoft.com/office/drawing/2014/main" xmlns="" id="{FCF46D17-419F-428E-9479-2977C0D7167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3033968" y="479427"/>
            <a:ext cx="1484681" cy="2639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Oval 25">
            <a:extLst>
              <a:ext uri="{FF2B5EF4-FFF2-40B4-BE49-F238E27FC236}">
                <a16:creationId xmlns:a16="http://schemas.microsoft.com/office/drawing/2014/main" xmlns="" id="{FFFEB18F-F81F-4CED-BE64-EB888A77C3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descr="Kvetový med - Výrobok - HaNy Farm">
            <a:extLst>
              <a:ext uri="{FF2B5EF4-FFF2-40B4-BE49-F238E27FC236}">
                <a16:creationId xmlns:a16="http://schemas.microsoft.com/office/drawing/2014/main" xmlns="" id="{4B089135-0AC8-ACC9-25D0-B7998879C6C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392382" y="3594626"/>
            <a:ext cx="1456029" cy="2588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8" name="Graphic 4">
            <a:extLst>
              <a:ext uri="{FF2B5EF4-FFF2-40B4-BE49-F238E27FC236}">
                <a16:creationId xmlns:a16="http://schemas.microsoft.com/office/drawing/2014/main" xmlns="" id="{A04977CB-3825-471A-A590-C57F8C3503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997585" y="3139252"/>
            <a:ext cx="1330536" cy="1330521"/>
            <a:chOff x="5734037" y="3067039"/>
            <a:chExt cx="724483" cy="724489"/>
          </a:xfrm>
          <a:solidFill>
            <a:schemeClr val="bg1"/>
          </a:solidFill>
        </p:grpSpPr>
        <p:sp>
          <p:nvSpPr>
            <p:cNvPr id="29" name="Freeform: Shape 28">
              <a:extLst>
                <a:ext uri="{FF2B5EF4-FFF2-40B4-BE49-F238E27FC236}">
                  <a16:creationId xmlns:a16="http://schemas.microsoft.com/office/drawing/2014/main" xmlns="" id="{2B4B4814-3BFD-418E-B5B6-9DC3E0023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6B775DC1-0C03-424C-81DD-0B63736424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9DA07F5D-1F32-483C-8A98-9849D780DE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37A913DD-4597-42B1-9728-4127E83A83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009FBB02-BC59-4864-8DBC-B2B2BD52B3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D87CAE-98EF-4EA4-B739-3304AB75B5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1A313AD8-2CA9-4181-84FF-A4EA106FB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90E1FD27-6078-4DDB-85A5-EF32823635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8B87154F-1C33-4D96-AD0F-41A911079A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59F7C24D-DA96-4B69-9D48-11ED659814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A1CC3BFF-8D2C-4191-AA89-4B5F07B595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030851AC-DB18-4C88-A8A2-449F772E50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DA0FBDE6-61C6-4EAD-BEF2-895D802FB9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AA861D3C-5355-4A4A-A875-EC40751A7D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998E573C-00D7-4371-9CE5-C72044BCA0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4B74B55B-C24A-4F7B-80B0-59E86E989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361FF18D-542A-4DA3-B579-046996571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B5CD3040-DA11-4096-9ECA-0547EB296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8DBF68E6-70DC-4C9B-9E36-54DADF5D8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11A82FA5-7042-42C0-82C9-8068C36A68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2F1F1E10-43A7-49C1-9611-E52FB1BF5C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E350A35C-3618-4456-8580-7687EDA43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F4013BD1-ADEE-4116-8B16-8C5FB3B015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D41350A0-245D-42A9-911D-82D77BC3DC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18734813-52CA-4809-A0E0-348308DC47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E626E127-926A-4623-B87E-6944AA8F44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DADDE53E-0E40-4853-BCF0-9B152D6A4C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C13F1249-54EA-428F-AE2E-A0579B409F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952C80D7-048D-4658-A5FE-B698CC4E42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4A82C20A-8FDC-4735-9608-AD288081F1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EFB7CA94-32F3-403F-9F2B-1E2F701EE5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1066606C-4588-4163-AD08-3AC140409A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B8565D18-023F-46E0-B825-199BFEAD6B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6F96FBB7-2ED0-47E0-9016-421EC9D3D8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7CFFB9F2-9F7C-43A4-A9E6-1EE70C00B7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0421F39C-6A35-4CF1-8E72-2A897C1F8F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ADA5561C-BFBA-4EA2-8A59-2910A2CDF8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B9F79817-A1A8-459C-A1DA-1639CC4EF1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xmlns="" id="{730C5931-2980-4D21-A6AF-33BBB2B4A5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xmlns="" id="{6130F5F5-6F7C-41EE-8CBB-1D0839C6FC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xmlns="" id="{6671993A-EC69-4341-90B1-F23F6EA5A0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xmlns="" id="{D56C4EAD-EE30-43C6-99BC-D4CB4EE9E4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00981292-8C2D-477F-BFC1-A0C971DE42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5EB673EB-AAA5-41CD-BD9E-19C05381C9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id="{BF0F0673-73C3-44AE-9E98-EE65ADB27C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xmlns="" id="{0908B8D8-11C7-4C6B-9642-2AAD37E24A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FF2F92D7-98B0-4E76-B8C6-AADDDBFCC6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5EC8DDD7-9501-4B67-9C31-6D5930A2B8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57BD5C40-C542-47FD-9C2B-EE136CB979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D4CE941A-9B71-4C39-B230-20A18D89B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3718F172-45D8-46D9-A359-D8A51BE649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xmlns="" id="{151EDA59-37F4-47C4-9579-A4EE161561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id="{FCF25555-9B27-45F5-BDE8-EC65FC7B9D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xmlns="" id="{E18D4CBF-5079-4BCF-996F-48C5BD1DC8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599F779A-FDDF-4E15-A19E-D734C95A57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98510558-1546-41C7-819E-0C4056E542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B371F762-3D9D-459C-AC86-3183843A44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xmlns="" id="{CDECEFE0-53BB-47FB-97D7-AE0B0E3198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id="{3D7521B5-463A-40A3-BE61-B1CAE3307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xmlns="" id="{6A3596C1-0483-4496-8755-DB608479D6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xmlns="" id="{89261538-C799-4246-B1B3-B3F5B09A08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xmlns="" id="{7FDE36D9-78E7-44D9-BC0F-1BAFDE5B33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DB9D93E5-4ECA-4C24-9FF6-AC81334279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A4C35E97-1F66-4BFD-AE92-7EBC84F1DD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xmlns="" id="{C6BF299A-A3D1-430D-80FF-B080C6FC6E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9E7CF736-D3DE-4C5E-AA1F-DC4C8AA3AF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D396DF6B-432E-4903-B1AA-D3531FF8A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xmlns="" id="{1ECDFD65-3965-4589-A4C2-16510946FF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xmlns="" id="{CA8C54E5-84FF-4F13-AA46-FED8E8DADB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BECA2236-A9B4-439E-9BAB-56AE965F68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xmlns="" id="{E9441778-3D1A-4F75-A5A1-7214DAFB14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xmlns="" id="{9B9AA094-8F15-4A0C-AA38-346BD5DDC8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119958CA-594A-4498-84BE-F61BFC580B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FDFCE354-2B72-4480-97DE-E882906FDF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BC973E6C-6BC5-4FF1-8ECA-8615973121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D64FCB3C-7129-40FC-B584-150E5E62F2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E211C60F-B3FE-47DD-BD11-D331736344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xmlns="" id="{0D3EA065-68A6-4DD0-99BA-645480D4A4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xmlns="" id="{2B6AC294-B9BA-4C59-B08A-53548D610A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xmlns="" id="{95F31034-2EF3-4F10-85B8-454316F2B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xmlns="" id="{AA87A0E7-AF0B-4A66-AFF6-689E7D3883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xmlns="" id="{0D8E5EAF-B0C7-4E80-92EF-0209B4FE75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xmlns="" id="{FAA01C3F-AD71-4F07-8664-8213099482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id="{A30EC962-F7C8-4F17-A8EB-8EC64ADEFB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xmlns="" id="{FA0DA527-FFEF-4AB6-B38F-FDF228D5B4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xmlns="" id="{FAB5776C-CF29-46E0-9A73-03A318AE69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id="{45572D84-640D-47CC-A862-6DCF1A73E6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id="{0F9CD199-6195-4F64-9E22-94AD9D7600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id="{35BC72FF-17EE-425A-B62A-2E024A6D70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26F3AB89-E7FF-4C05-9243-32DF9B4DF6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id="{DABD659D-3754-4F63-9C8D-54AB1549E8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xmlns="" id="{C9DF2EF3-55C8-4745-9F55-24B60215DD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id="{13C67022-CC78-4114-891A-C34637A613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xmlns="" id="{A0F93252-C331-4CBB-B4F8-6B12B3903D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xmlns="" id="{7F4537F3-EDF5-4626-AFBE-4488E0140C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xmlns="" id="{3848604B-6F7A-4A76-96F8-6B7BE1FE81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xmlns="" id="{73D47B0C-A018-4B2C-898B-2391FC845D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xmlns="" id="{03DD4A89-CBC7-4BEE-AF16-D76807C08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xmlns="" id="{E63C3831-F632-40D9-84E9-FEDA73C6B5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xmlns="" id="{5D39FEFA-CF2D-47D2-A180-417199AE8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xmlns="" id="{987F2FB4-CAFE-4018-A06E-5BAB572FF7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xmlns="" id="{9C990CED-1FA9-4850-8469-1460027704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xmlns="" id="{95BF6636-258D-497B-ABBF-1813F114B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xmlns="" id="{27D9B40C-72EA-4EFC-B711-9F7828061E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xmlns="" id="{454702A9-BABD-4005-8B4D-991D3CFBE3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xmlns="" id="{1E860B77-3AB6-46A1-9CE3-37D976AF4C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xmlns="" id="{292ABAA7-B221-4C32-8F87-ABBAE21ADA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xmlns="" id="{81D416EA-36C9-4DC6-A012-0C0F3FDF73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xmlns="" id="{A7F4DF81-59CD-4438-AA36-8F1BCCF97A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xmlns="" id="{77C64A27-32D1-40C4-B94F-1093B6DE6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xmlns="" id="{4797AB82-41AF-4856-AFC1-222C6DBC7B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xmlns="" id="{80C1D340-365C-4212-A0FE-D7D06095B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xmlns="" id="{3493915A-115F-4720-86A4-853B732307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xmlns="" id="{2B7C4C77-1BED-4D31-8452-96E6F6B2A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xmlns="" id="{98B04703-29C2-4A3B-AF19-7434D788E0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xmlns="" id="{6557C845-906D-43D8-92DE-72EF460687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xmlns="" id="{55858061-043C-4334-BFCE-D9F77366A6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xmlns="" id="{5B825429-701A-43D0-83FA-2AF61D842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xmlns="" id="{A633109C-AACA-40CF-B41E-488FD48841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xmlns="" id="{F7558F3F-5D90-45F4-AA12-07ED3A5192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xmlns="" id="{451DD258-CE67-424A-BF5B-AFFA82B56B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xmlns="" id="{4400BE62-7130-4D75-B3AB-AA78B0224C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xmlns="" id="{22DE0A40-C470-4BF2-86BE-950D01B0CE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xmlns="" id="{FD0A8776-E748-4D71-999B-FF5213CB4F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xmlns="" id="{9868C751-1379-453B-AC78-C61BCDFD7C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xmlns="" id="{AB5E0827-B184-45E4-BE8A-A6E9B4456A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xmlns="" id="{528E9365-B34E-471B-B5F5-7D7AA0226C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xmlns="" id="{E32C453C-483A-468F-8AE5-9653EE06C6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xmlns="" id="{8206E38D-8DBE-4126-8CAC-F737F5835F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xmlns="" id="{ED5D9B69-81D5-4D7D-875B-4E07EC4578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xmlns="" id="{E5212BDC-A49B-4150-8C9A-BFD08D9E17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xmlns="" id="{D8A2BE4D-B38F-4C4C-A82F-FABB3DE999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xmlns="" id="{94EFD994-9359-4615-BFA9-DFCC942FE6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xmlns="" id="{4205EAC6-6E11-4106-A079-7E9F2F62CA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EDDCF5F4-CA05-4922-AF4B-F9629D6F3D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xmlns="" id="{09113CF3-AB25-42A2-8DE0-735C1F40C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xmlns="" id="{FB5092A3-B3FA-4AC8-82C3-FA386B8480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xmlns="" id="{08F8F5D2-8958-4ED5-94E8-B4AB9F4420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xmlns="" id="{87D2E7CC-7DFE-42C8-9E78-44777D7B9C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xmlns="" id="{6E57A90F-A41A-4C97-8EA3-ADD911EDD7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xmlns="" id="{B9C217A0-4087-4422-8635-C74D0B13AF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xmlns="" id="{9C0E89CF-75CB-4D42-9E44-ADF284D84F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xmlns="" id="{5564F9F3-0D82-4874-9440-38F3AF9175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xmlns="" id="{8E318789-20ED-497A-AFEB-3280B07AB5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xmlns="" id="{F2256C04-2807-49A4-93C3-95542421D5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xmlns="" id="{14FBD6ED-2E68-4F38-BF88-DC75DAECAF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AF7BF2B0-9477-4227-9CDB-98E8AF7C1D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xmlns="" id="{7B6B9DAA-B992-45AD-A992-9CDFB41B94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xmlns="" id="{8DE418D1-D67F-4FD8-BA49-CC986A7127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xmlns="" id="{39AB1E1F-243A-489C-8753-69078993E9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F5E4BFF9-A8A8-4B08-AC59-228B81E02A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D3D80DFA-96DF-4CD6-B136-557368FF36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1ED3E86E-8BEE-463D-A646-180ABD21F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xmlns="" id="{ADD483A5-049C-4EBA-B2D1-9101179038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xmlns="" id="{1116FEF0-D89A-43D8-B160-04E86A39F6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xmlns="" id="{517D6EEA-1BB1-4EC1-87B7-2CAFBE348A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2EBD1224-D8F1-4976-BE1F-B4ABB071AD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xmlns="" id="{DEBB9B87-CACC-4819-BEFA-C8A0C1AF2A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xmlns="" id="{5259DF1F-DEAD-492D-AFEE-BA7BB1A7E0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xmlns="" id="{D3573A36-F1A6-4532-829C-AE49B7CE27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xmlns="" id="{F1A8D26A-350C-45FE-AA87-4AC5C0568B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xmlns="" id="{5044A982-3E0F-4D17-9104-27E2D2D2F4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xmlns="" id="{68EB580A-7544-41A1-AE10-5C52B00FBD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xmlns="" id="{65DBF4F2-4158-4DA7-AF14-7F9DDF07BF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xmlns="" id="{F43513B1-0D48-4482-AA4E-2046DE5854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xmlns="" id="{AC04BF60-8F64-4663-A8B4-D8BC1943B8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xmlns="" id="{1B9A4999-4058-4260-B3D7-A8B6C1361B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xmlns="" id="{99FCBE72-DC7B-42FD-B59A-E1714802EA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xmlns="" id="{2FC3A23A-4EDB-4DD4-B293-746E0255AD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Zástupný objekt pre obsah 2">
            <a:extLst>
              <a:ext uri="{FF2B5EF4-FFF2-40B4-BE49-F238E27FC236}">
                <a16:creationId xmlns:a16="http://schemas.microsoft.com/office/drawing/2014/main" xmlns="" id="{A70CF6A0-35A2-D743-14B2-094B863DF4E1}"/>
              </a:ext>
            </a:extLst>
          </p:cNvPr>
          <p:cNvSpPr>
            <a:spLocks noGrp="1"/>
          </p:cNvSpPr>
          <p:nvPr>
            <p:ph idx="1"/>
          </p:nvPr>
        </p:nvSpPr>
        <p:spPr>
          <a:xfrm>
            <a:off x="6477270" y="1958550"/>
            <a:ext cx="4974771" cy="4518358"/>
          </a:xfrm>
        </p:spPr>
        <p:txBody>
          <a:bodyPr anchor="t">
            <a:normAutofit lnSpcReduction="10000"/>
          </a:bodyPr>
          <a:lstStyle/>
          <a:p>
            <a:r>
              <a:rPr lang="en-US" sz="2400" b="1" dirty="0">
                <a:solidFill>
                  <a:schemeClr val="bg1"/>
                </a:solidFill>
              </a:rPr>
              <a:t>AGATE HONEY</a:t>
            </a:r>
          </a:p>
          <a:p>
            <a:r>
              <a:rPr lang="en-US" sz="1800" dirty="0">
                <a:solidFill>
                  <a:schemeClr val="bg1"/>
                </a:solidFill>
              </a:rPr>
              <a:t>It is a very popular, delicate and delicious honey.</a:t>
            </a:r>
            <a:endParaRPr lang="sk-SK" sz="1800" dirty="0">
              <a:solidFill>
                <a:schemeClr val="bg1"/>
              </a:solidFill>
            </a:endParaRPr>
          </a:p>
          <a:p>
            <a:r>
              <a:rPr lang="en-US" sz="1800" dirty="0">
                <a:solidFill>
                  <a:schemeClr val="bg1"/>
                </a:solidFill>
              </a:rPr>
              <a:t>It contains a large proportion of easily digestible sugars and is low in enzymes. </a:t>
            </a:r>
            <a:endParaRPr lang="sk-SK" sz="1800" dirty="0">
              <a:solidFill>
                <a:schemeClr val="bg1"/>
              </a:solidFill>
            </a:endParaRPr>
          </a:p>
          <a:p>
            <a:r>
              <a:rPr lang="sk-SK" sz="1800" dirty="0" err="1">
                <a:solidFill>
                  <a:schemeClr val="bg1"/>
                </a:solidFill>
              </a:rPr>
              <a:t>It</a:t>
            </a:r>
            <a:r>
              <a:rPr lang="en-US" sz="1800" dirty="0">
                <a:solidFill>
                  <a:schemeClr val="bg1"/>
                </a:solidFill>
              </a:rPr>
              <a:t> is characterized by a high fructose content, which results in a very long crystallization.</a:t>
            </a:r>
            <a:endParaRPr lang="sk-SK" sz="1800" dirty="0">
              <a:solidFill>
                <a:schemeClr val="bg1"/>
              </a:solidFill>
            </a:endParaRPr>
          </a:p>
          <a:p>
            <a:pPr marL="0" indent="0">
              <a:buNone/>
            </a:pPr>
            <a:endParaRPr lang="en-US" sz="1800" dirty="0">
              <a:solidFill>
                <a:schemeClr val="bg1"/>
              </a:solidFill>
            </a:endParaRPr>
          </a:p>
          <a:p>
            <a:r>
              <a:rPr lang="sk-SK" sz="2400" b="1" dirty="0">
                <a:solidFill>
                  <a:schemeClr val="bg1"/>
                </a:solidFill>
              </a:rPr>
              <a:t>FLOWER HONEY:</a:t>
            </a:r>
          </a:p>
          <a:p>
            <a:r>
              <a:rPr lang="en-US" sz="1800" dirty="0">
                <a:solidFill>
                  <a:schemeClr val="bg1"/>
                </a:solidFill>
              </a:rPr>
              <a:t>Flower honey is characterized by a higher content of simple sugars and a lower content of minerals compared to honeydew honey. </a:t>
            </a:r>
            <a:endParaRPr lang="sk-SK" sz="1800" dirty="0">
              <a:solidFill>
                <a:schemeClr val="bg1"/>
              </a:solidFill>
            </a:endParaRPr>
          </a:p>
          <a:p>
            <a:r>
              <a:rPr lang="en-US" sz="1800" dirty="0">
                <a:solidFill>
                  <a:schemeClr val="bg1"/>
                </a:solidFill>
              </a:rPr>
              <a:t>Therefore, it is easier to digest and very valuable in natural medicine</a:t>
            </a:r>
            <a:endParaRPr lang="sk-SK" sz="1800" dirty="0">
              <a:solidFill>
                <a:schemeClr val="bg1"/>
              </a:solidFill>
            </a:endParaRPr>
          </a:p>
        </p:txBody>
      </p:sp>
    </p:spTree>
    <p:extLst>
      <p:ext uri="{BB962C8B-B14F-4D97-AF65-F5344CB8AC3E}">
        <p14:creationId xmlns:p14="http://schemas.microsoft.com/office/powerpoint/2010/main" xmlns="" val="3045482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26">
            <a:extLst>
              <a:ext uri="{FF2B5EF4-FFF2-40B4-BE49-F238E27FC236}">
                <a16:creationId xmlns:a16="http://schemas.microsoft.com/office/drawing/2014/main" xmlns="" id="{638B61BD-0EE1-4D29-B894-126CD61C5D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28">
            <a:extLst>
              <a:ext uri="{FF2B5EF4-FFF2-40B4-BE49-F238E27FC236}">
                <a16:creationId xmlns:a16="http://schemas.microsoft.com/office/drawing/2014/main" xmlns="" id="{BBC14DD5-C584-4158-BF76-ECE3C6DB4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Nadpis 1">
            <a:extLst>
              <a:ext uri="{FF2B5EF4-FFF2-40B4-BE49-F238E27FC236}">
                <a16:creationId xmlns:a16="http://schemas.microsoft.com/office/drawing/2014/main" xmlns="" id="{F8F47E9C-4E58-2021-84E3-6CF0B6D9D7FD}"/>
              </a:ext>
            </a:extLst>
          </p:cNvPr>
          <p:cNvSpPr>
            <a:spLocks noGrp="1"/>
          </p:cNvSpPr>
          <p:nvPr>
            <p:ph type="title"/>
          </p:nvPr>
        </p:nvSpPr>
        <p:spPr>
          <a:xfrm>
            <a:off x="746472" y="255620"/>
            <a:ext cx="6125964" cy="1094018"/>
          </a:xfrm>
        </p:spPr>
        <p:txBody>
          <a:bodyPr anchor="b">
            <a:normAutofit/>
          </a:bodyPr>
          <a:lstStyle/>
          <a:p>
            <a:r>
              <a:rPr lang="sk-SK" b="1" dirty="0" err="1"/>
              <a:t>Products</a:t>
            </a:r>
            <a:r>
              <a:rPr lang="sk-SK" dirty="0"/>
              <a:t>:</a:t>
            </a:r>
          </a:p>
        </p:txBody>
      </p:sp>
      <p:sp>
        <p:nvSpPr>
          <p:cNvPr id="3" name="Zástupný objekt pre obsah 2">
            <a:extLst>
              <a:ext uri="{FF2B5EF4-FFF2-40B4-BE49-F238E27FC236}">
                <a16:creationId xmlns:a16="http://schemas.microsoft.com/office/drawing/2014/main" xmlns="" id="{7B0EC841-2EAD-D2C4-1C71-72ABFD583689}"/>
              </a:ext>
            </a:extLst>
          </p:cNvPr>
          <p:cNvSpPr>
            <a:spLocks noGrp="1"/>
          </p:cNvSpPr>
          <p:nvPr>
            <p:ph idx="1"/>
          </p:nvPr>
        </p:nvSpPr>
        <p:spPr>
          <a:xfrm>
            <a:off x="746473" y="1605258"/>
            <a:ext cx="5067258" cy="5076097"/>
          </a:xfrm>
        </p:spPr>
        <p:txBody>
          <a:bodyPr>
            <a:normAutofit fontScale="92500"/>
          </a:bodyPr>
          <a:lstStyle/>
          <a:p>
            <a:r>
              <a:rPr lang="en-US" sz="1500" b="1" dirty="0"/>
              <a:t>LINDEN HONEY</a:t>
            </a:r>
          </a:p>
          <a:p>
            <a:pPr marL="0" indent="0">
              <a:buNone/>
            </a:pPr>
            <a:r>
              <a:rPr lang="en-US" sz="1500" dirty="0"/>
              <a:t>It is considered one of the best types of honey. </a:t>
            </a:r>
            <a:endParaRPr lang="sk-SK" sz="1500" dirty="0"/>
          </a:p>
          <a:p>
            <a:pPr marL="0" indent="0">
              <a:buNone/>
            </a:pPr>
            <a:r>
              <a:rPr lang="en-US" sz="1500" dirty="0"/>
              <a:t>It has an amber yellow hue and is very rich in vitamins of group B1, also known as thiamine. </a:t>
            </a:r>
            <a:endParaRPr lang="sk-SK" sz="1500" dirty="0"/>
          </a:p>
          <a:p>
            <a:pPr marL="0" indent="0">
              <a:buNone/>
            </a:pPr>
            <a:r>
              <a:rPr lang="en-US" sz="1500" dirty="0"/>
              <a:t>It is best used for colds, flu or bronchitis. </a:t>
            </a:r>
            <a:endParaRPr lang="sk-SK" sz="1500" dirty="0"/>
          </a:p>
          <a:p>
            <a:pPr marL="0" indent="0">
              <a:buNone/>
            </a:pPr>
            <a:r>
              <a:rPr lang="en-US" sz="1500" dirty="0"/>
              <a:t>It has excellent antiseptic properties and is recommended to be eaten by people who suffer from insomnia and stress.</a:t>
            </a:r>
          </a:p>
          <a:p>
            <a:r>
              <a:rPr lang="en-US" sz="1500" b="1" dirty="0"/>
              <a:t>PROPOLIS TINCTURE</a:t>
            </a:r>
            <a:endParaRPr lang="en-US" sz="1500" dirty="0"/>
          </a:p>
          <a:p>
            <a:pPr marL="0" indent="0">
              <a:buNone/>
            </a:pPr>
            <a:r>
              <a:rPr lang="en-US" sz="1500" dirty="0"/>
              <a:t>Propolis tincture can significantly increase the body's defenses, accelerate regeneration and help in the risky "flu period". </a:t>
            </a:r>
            <a:endParaRPr lang="sk-SK" sz="1500" dirty="0"/>
          </a:p>
          <a:p>
            <a:pPr marL="0" indent="0">
              <a:buNone/>
            </a:pPr>
            <a:r>
              <a:rPr lang="en-US" sz="1500" dirty="0"/>
              <a:t>S</a:t>
            </a:r>
            <a:r>
              <a:rPr lang="sk-SK" sz="1500" dirty="0"/>
              <a:t>o</a:t>
            </a:r>
            <a:r>
              <a:rPr lang="en-US" sz="1500" dirty="0"/>
              <a:t> if you have an immune problem and are often sick, propolis is a suitable solution to help with treatment or prevention. </a:t>
            </a:r>
            <a:endParaRPr lang="sk-SK" sz="1500" dirty="0"/>
          </a:p>
          <a:p>
            <a:pPr marL="0" indent="0">
              <a:buNone/>
            </a:pPr>
            <a:r>
              <a:rPr lang="en-US" sz="1500" dirty="0"/>
              <a:t>It will also help with various inflammations, whether of the teeth or skin.</a:t>
            </a:r>
          </a:p>
          <a:p>
            <a:r>
              <a:rPr lang="en-US" sz="1500" b="1" dirty="0"/>
              <a:t>DRIED POLLEN</a:t>
            </a:r>
          </a:p>
          <a:p>
            <a:pPr marL="0" indent="0">
              <a:buNone/>
            </a:pPr>
            <a:r>
              <a:rPr lang="en-US" sz="1500" dirty="0"/>
              <a:t>Pollen has a great biological effect. It contains the richest known source of vitamins, minerals, proteins, amino acids, enzymes and fats, as well as a significant amount of natural antibiotics</a:t>
            </a:r>
          </a:p>
          <a:p>
            <a:endParaRPr lang="sk-SK" sz="800" dirty="0"/>
          </a:p>
        </p:txBody>
      </p:sp>
      <p:pic>
        <p:nvPicPr>
          <p:cNvPr id="4" name="Obrázok 3" descr="Lipový med - Výrobok - HaNy Farm">
            <a:extLst>
              <a:ext uri="{FF2B5EF4-FFF2-40B4-BE49-F238E27FC236}">
                <a16:creationId xmlns:a16="http://schemas.microsoft.com/office/drawing/2014/main" xmlns="" id="{7C72DB85-8523-413A-4CFD-3A4962F9F272}"/>
              </a:ext>
            </a:extLst>
          </p:cNvPr>
          <p:cNvPicPr>
            <a:picLocks noChangeAspect="1"/>
          </p:cNvPicPr>
          <p:nvPr/>
        </p:nvPicPr>
        <p:blipFill>
          <a:blip r:embed="rId2" cstate="print">
            <a:extLst>
              <a:ext uri="{28A0092B-C50C-407E-A947-70E740481C1C}">
                <a14:useLocalDpi xmlns:a14="http://schemas.microsoft.com/office/drawing/2010/main" xmlns="" val="0"/>
              </a:ext>
            </a:extLst>
          </a:blip>
          <a:srcRect t="6411" r="-3" b="64"/>
          <a:stretch/>
        </p:blipFill>
        <p:spPr bwMode="auto">
          <a:xfrm>
            <a:off x="9621303" y="172891"/>
            <a:ext cx="1824225" cy="3019567"/>
          </a:xfrm>
          <a:prstGeom prst="rect">
            <a:avLst/>
          </a:prstGeom>
          <a:ln>
            <a:noFill/>
          </a:ln>
          <a:effectLst>
            <a:softEdge rad="112500"/>
          </a:effectLst>
        </p:spPr>
      </p:pic>
      <p:pic>
        <p:nvPicPr>
          <p:cNvPr id="7" name="Obrázok 6" descr="Obrázok, na ktorom je nádoby na skladovanie jedla, vnútri, zavárací pohár, fľaša&#10;&#10;Automaticky generovaný popis">
            <a:extLst>
              <a:ext uri="{FF2B5EF4-FFF2-40B4-BE49-F238E27FC236}">
                <a16:creationId xmlns:a16="http://schemas.microsoft.com/office/drawing/2014/main" xmlns="" id="{AB1FC0B1-FCAF-AC1A-0845-D69FD6A7AB44}"/>
              </a:ext>
            </a:extLst>
          </p:cNvPr>
          <p:cNvPicPr>
            <a:picLocks noChangeAspect="1"/>
          </p:cNvPicPr>
          <p:nvPr/>
        </p:nvPicPr>
        <p:blipFill>
          <a:blip r:embed="rId3" cstate="print"/>
          <a:srcRect l="9918" r="15750" b="-1"/>
          <a:stretch/>
        </p:blipFill>
        <p:spPr>
          <a:xfrm>
            <a:off x="6378270" y="3109330"/>
            <a:ext cx="1455125" cy="2325115"/>
          </a:xfrm>
          <a:prstGeom prst="rect">
            <a:avLst/>
          </a:prstGeom>
          <a:ln>
            <a:noFill/>
          </a:ln>
          <a:effectLst>
            <a:softEdge rad="112500"/>
          </a:effectLst>
        </p:spPr>
      </p:pic>
      <p:pic>
        <p:nvPicPr>
          <p:cNvPr id="6" name="Obrázok 5" descr="Propolisová tinktúra - Výrobok - HaNy Farm">
            <a:extLst>
              <a:ext uri="{FF2B5EF4-FFF2-40B4-BE49-F238E27FC236}">
                <a16:creationId xmlns:a16="http://schemas.microsoft.com/office/drawing/2014/main" xmlns="" id="{13DB9A96-0B0F-4679-61D8-E968E999FCA9}"/>
              </a:ext>
            </a:extLst>
          </p:cNvPr>
          <p:cNvPicPr>
            <a:picLocks noChangeAspect="1"/>
          </p:cNvPicPr>
          <p:nvPr/>
        </p:nvPicPr>
        <p:blipFill>
          <a:blip r:embed="rId4" cstate="print">
            <a:extLst>
              <a:ext uri="{28A0092B-C50C-407E-A947-70E740481C1C}">
                <a14:useLocalDpi xmlns:a14="http://schemas.microsoft.com/office/drawing/2010/main" xmlns="" val="0"/>
              </a:ext>
            </a:extLst>
          </a:blip>
          <a:srcRect t="7592" r="-3" b="-3"/>
          <a:stretch/>
        </p:blipFill>
        <p:spPr bwMode="auto">
          <a:xfrm>
            <a:off x="9621303" y="4544084"/>
            <a:ext cx="2211655" cy="2043752"/>
          </a:xfrm>
          <a:prstGeom prst="rect">
            <a:avLst/>
          </a:prstGeom>
          <a:ln>
            <a:noFill/>
          </a:ln>
          <a:effectLst>
            <a:softEdge rad="112500"/>
          </a:effectLst>
        </p:spPr>
      </p:pic>
    </p:spTree>
    <p:extLst>
      <p:ext uri="{BB962C8B-B14F-4D97-AF65-F5344CB8AC3E}">
        <p14:creationId xmlns:p14="http://schemas.microsoft.com/office/powerpoint/2010/main" xmlns="" val="2238279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9" name="Rectangle 10248">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xmlns="" id="{3F2B3392-FEDA-1FB9-75EB-0E992B067CE7}"/>
              </a:ext>
            </a:extLst>
          </p:cNvPr>
          <p:cNvSpPr>
            <a:spLocks noGrp="1"/>
          </p:cNvSpPr>
          <p:nvPr>
            <p:ph type="title"/>
          </p:nvPr>
        </p:nvSpPr>
        <p:spPr>
          <a:xfrm>
            <a:off x="6477270" y="898137"/>
            <a:ext cx="4974771" cy="873986"/>
          </a:xfrm>
        </p:spPr>
        <p:txBody>
          <a:bodyPr anchor="b">
            <a:normAutofit/>
          </a:bodyPr>
          <a:lstStyle/>
          <a:p>
            <a:r>
              <a:rPr lang="en-US" sz="2800" b="1">
                <a:solidFill>
                  <a:schemeClr val="bg1"/>
                </a:solidFill>
              </a:rPr>
              <a:t>What they do with waste and unnecessary residues?</a:t>
            </a:r>
            <a:endParaRPr lang="sk-SK" sz="2800">
              <a:solidFill>
                <a:schemeClr val="bg1"/>
              </a:solidFill>
            </a:endParaRPr>
          </a:p>
        </p:txBody>
      </p:sp>
      <p:sp>
        <p:nvSpPr>
          <p:cNvPr id="3" name="Zástupný objekt pre obsah 2">
            <a:extLst>
              <a:ext uri="{FF2B5EF4-FFF2-40B4-BE49-F238E27FC236}">
                <a16:creationId xmlns:a16="http://schemas.microsoft.com/office/drawing/2014/main" xmlns="" id="{19080279-0AA0-C810-6E0A-3E12BB41FF0A}"/>
              </a:ext>
            </a:extLst>
          </p:cNvPr>
          <p:cNvSpPr>
            <a:spLocks noGrp="1"/>
          </p:cNvSpPr>
          <p:nvPr>
            <p:ph idx="1"/>
          </p:nvPr>
        </p:nvSpPr>
        <p:spPr>
          <a:xfrm>
            <a:off x="6477270" y="2670259"/>
            <a:ext cx="5019415" cy="3549565"/>
          </a:xfrm>
        </p:spPr>
        <p:txBody>
          <a:bodyPr anchor="t">
            <a:normAutofit/>
          </a:bodyPr>
          <a:lstStyle/>
          <a:p>
            <a:r>
              <a:rPr lang="en-US" dirty="0">
                <a:solidFill>
                  <a:schemeClr val="bg1"/>
                </a:solidFill>
              </a:rPr>
              <a:t>As far as waste is concerned, they strive for maximum recycling and nature conservation. </a:t>
            </a:r>
            <a:endParaRPr lang="sk-SK" dirty="0">
              <a:solidFill>
                <a:schemeClr val="bg1"/>
              </a:solidFill>
            </a:endParaRPr>
          </a:p>
          <a:p>
            <a:r>
              <a:rPr lang="en-US" dirty="0">
                <a:solidFill>
                  <a:schemeClr val="bg1"/>
                </a:solidFill>
              </a:rPr>
              <a:t>They pack and ship </a:t>
            </a:r>
            <a:r>
              <a:rPr lang="sk-SK" dirty="0" err="1">
                <a:solidFill>
                  <a:schemeClr val="bg1"/>
                </a:solidFill>
              </a:rPr>
              <a:t>packages</a:t>
            </a:r>
            <a:r>
              <a:rPr lang="en-US" dirty="0">
                <a:solidFill>
                  <a:schemeClr val="bg1"/>
                </a:solidFill>
              </a:rPr>
              <a:t> in paper boxes.</a:t>
            </a:r>
            <a:endParaRPr lang="sk-SK" dirty="0">
              <a:solidFill>
                <a:schemeClr val="bg1"/>
              </a:solidFill>
            </a:endParaRPr>
          </a:p>
        </p:txBody>
      </p:sp>
      <p:grpSp>
        <p:nvGrpSpPr>
          <p:cNvPr id="10251" name="Group 10250">
            <a:extLst>
              <a:ext uri="{FF2B5EF4-FFF2-40B4-BE49-F238E27FC236}">
                <a16:creationId xmlns:a16="http://schemas.microsoft.com/office/drawing/2014/main" xmlns="" id="{732A444C-81CA-4D10-998B-529CE31D35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6008" y="348973"/>
            <a:ext cx="4945999" cy="6036681"/>
            <a:chOff x="1674895" y="1345036"/>
            <a:chExt cx="5428610" cy="4210939"/>
          </a:xfrm>
        </p:grpSpPr>
        <p:sp>
          <p:nvSpPr>
            <p:cNvPr id="10252" name="Rectangle 10251">
              <a:extLst>
                <a:ext uri="{FF2B5EF4-FFF2-40B4-BE49-F238E27FC236}">
                  <a16:creationId xmlns:a16="http://schemas.microsoft.com/office/drawing/2014/main" xmlns="" id="{A66CC0ED-7D4E-4CE4-A15A-A6FF507AE3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xmlns="" id="{56042E25-B074-48D7-9694-5C95271087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5" name="Rectangle 10254">
            <a:extLst>
              <a:ext uri="{FF2B5EF4-FFF2-40B4-BE49-F238E27FC236}">
                <a16:creationId xmlns:a16="http://schemas.microsoft.com/office/drawing/2014/main" xmlns="" id="{24F61E28-F51E-44F9-B827-A32BAAABDC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5315" y="232747"/>
            <a:ext cx="4945999" cy="603668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Med ili antibiotik? Nauka će vam reći ovo... - eKlinika">
            <a:extLst>
              <a:ext uri="{FF2B5EF4-FFF2-40B4-BE49-F238E27FC236}">
                <a16:creationId xmlns:a16="http://schemas.microsoft.com/office/drawing/2014/main" xmlns="" id="{F38A091D-963D-D355-2D6A-AA4AFA705AC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364602" y="684984"/>
            <a:ext cx="3519189" cy="233146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257" name="Graphic 4">
            <a:extLst>
              <a:ext uri="{FF2B5EF4-FFF2-40B4-BE49-F238E27FC236}">
                <a16:creationId xmlns:a16="http://schemas.microsoft.com/office/drawing/2014/main" xmlns="" id="{57CD476F-4071-4E06-BD94-582AC00926A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73349" y="210930"/>
            <a:ext cx="849365" cy="849366"/>
            <a:chOff x="5829300" y="3162300"/>
            <a:chExt cx="532256" cy="532257"/>
          </a:xfrm>
          <a:solidFill>
            <a:schemeClr val="bg1"/>
          </a:solidFill>
        </p:grpSpPr>
        <p:sp>
          <p:nvSpPr>
            <p:cNvPr id="10258" name="Freeform: Shape 10257">
              <a:extLst>
                <a:ext uri="{FF2B5EF4-FFF2-40B4-BE49-F238E27FC236}">
                  <a16:creationId xmlns:a16="http://schemas.microsoft.com/office/drawing/2014/main" xmlns="" id="{7B6A3560-202E-47CB-A0A4-7BAA40CED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259" name="Freeform: Shape 10258">
              <a:extLst>
                <a:ext uri="{FF2B5EF4-FFF2-40B4-BE49-F238E27FC236}">
                  <a16:creationId xmlns:a16="http://schemas.microsoft.com/office/drawing/2014/main" xmlns="" id="{8DCE699C-0879-4B2A-BD24-CE9CB03F09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260" name="Freeform: Shape 10259">
              <a:extLst>
                <a:ext uri="{FF2B5EF4-FFF2-40B4-BE49-F238E27FC236}">
                  <a16:creationId xmlns:a16="http://schemas.microsoft.com/office/drawing/2014/main" xmlns="" id="{739C6C48-4048-472B-9200-BA3467DDB1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0261" name="Freeform: Shape 10260">
              <a:extLst>
                <a:ext uri="{FF2B5EF4-FFF2-40B4-BE49-F238E27FC236}">
                  <a16:creationId xmlns:a16="http://schemas.microsoft.com/office/drawing/2014/main" xmlns="" id="{DBE535A2-9A69-4D86-98B9-4606364B73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262" name="Freeform: Shape 10261">
              <a:extLst>
                <a:ext uri="{FF2B5EF4-FFF2-40B4-BE49-F238E27FC236}">
                  <a16:creationId xmlns:a16="http://schemas.microsoft.com/office/drawing/2014/main" xmlns="" id="{6D38EB57-352E-48E7-9482-1AEA738433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263" name="Freeform: Shape 10262">
              <a:extLst>
                <a:ext uri="{FF2B5EF4-FFF2-40B4-BE49-F238E27FC236}">
                  <a16:creationId xmlns:a16="http://schemas.microsoft.com/office/drawing/2014/main" xmlns="" id="{D18EEB6E-44FD-4775-9179-950DB8C3DC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264" name="Freeform: Shape 10263">
              <a:extLst>
                <a:ext uri="{FF2B5EF4-FFF2-40B4-BE49-F238E27FC236}">
                  <a16:creationId xmlns:a16="http://schemas.microsoft.com/office/drawing/2014/main" xmlns="" id="{A93B6FB8-B03E-4FC7-AC61-9B1613A3C0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0265" name="Freeform: Shape 10264">
              <a:extLst>
                <a:ext uri="{FF2B5EF4-FFF2-40B4-BE49-F238E27FC236}">
                  <a16:creationId xmlns:a16="http://schemas.microsoft.com/office/drawing/2014/main" xmlns="" id="{96E9617C-8511-4D9B-94C1-C84BFB7ED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266" name="Freeform: Shape 10265">
              <a:extLst>
                <a:ext uri="{FF2B5EF4-FFF2-40B4-BE49-F238E27FC236}">
                  <a16:creationId xmlns:a16="http://schemas.microsoft.com/office/drawing/2014/main" xmlns="" id="{B076EA5A-A5A8-42A9-A0F7-ECECD999F6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0267" name="Freeform: Shape 10266">
              <a:extLst>
                <a:ext uri="{FF2B5EF4-FFF2-40B4-BE49-F238E27FC236}">
                  <a16:creationId xmlns:a16="http://schemas.microsoft.com/office/drawing/2014/main" xmlns="" id="{55856DB2-44EF-413E-B792-EFF0409DE1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0268" name="Freeform: Shape 10267">
              <a:extLst>
                <a:ext uri="{FF2B5EF4-FFF2-40B4-BE49-F238E27FC236}">
                  <a16:creationId xmlns:a16="http://schemas.microsoft.com/office/drawing/2014/main" xmlns="" id="{3E2C35C7-1280-4F14-9553-11374063EB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0269" name="Freeform: Shape 10268">
              <a:extLst>
                <a:ext uri="{FF2B5EF4-FFF2-40B4-BE49-F238E27FC236}">
                  <a16:creationId xmlns:a16="http://schemas.microsoft.com/office/drawing/2014/main" xmlns="" id="{A0376E68-4370-4BE5-917D-39794960D8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0270" name="Freeform: Shape 10269">
              <a:extLst>
                <a:ext uri="{FF2B5EF4-FFF2-40B4-BE49-F238E27FC236}">
                  <a16:creationId xmlns:a16="http://schemas.microsoft.com/office/drawing/2014/main" xmlns="" id="{90D187E9-AB0A-480D-B60A-74F7F26FFA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10242" name="Picture 2" descr="Obrázkové výsledky pre: včeli">
            <a:extLst>
              <a:ext uri="{FF2B5EF4-FFF2-40B4-BE49-F238E27FC236}">
                <a16:creationId xmlns:a16="http://schemas.microsoft.com/office/drawing/2014/main" xmlns="" id="{9E0D9E9D-8741-D62A-5777-C47C11E0F51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364602" y="3516696"/>
            <a:ext cx="3519189" cy="2191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27893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BD47D5B9-44C6-DE18-E361-06D10B5F46B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a:solidFill>
                  <a:srgbClr val="FFFFFF"/>
                </a:solidFill>
                <a:latin typeface="+mj-lt"/>
                <a:ea typeface="+mj-ea"/>
                <a:cs typeface="+mj-cs"/>
              </a:rPr>
              <a:t>Where can you find a HaNy Farm?</a:t>
            </a:r>
          </a:p>
        </p:txBody>
      </p:sp>
      <p:pic>
        <p:nvPicPr>
          <p:cNvPr id="4" name="Zástupný objekt pre obsah 3" descr="Obrázok, na ktorom je text, snímka obrazovky, diagram, písmo&#10;&#10;Automaticky generovaný popis">
            <a:extLst>
              <a:ext uri="{FF2B5EF4-FFF2-40B4-BE49-F238E27FC236}">
                <a16:creationId xmlns:a16="http://schemas.microsoft.com/office/drawing/2014/main" xmlns="" id="{549780C5-E963-DBA8-7F9E-DF065616E20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153822" y="639523"/>
            <a:ext cx="6553545" cy="5586896"/>
          </a:xfrm>
          <a:prstGeom prst="rect">
            <a:avLst/>
          </a:prstGeom>
        </p:spPr>
      </p:pic>
    </p:spTree>
    <p:extLst>
      <p:ext uri="{BB962C8B-B14F-4D97-AF65-F5344CB8AC3E}">
        <p14:creationId xmlns:p14="http://schemas.microsoft.com/office/powerpoint/2010/main" xmlns="" val="3433380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4106">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xmlns="" id="{E48DDDA9-92AD-030C-967B-C725EA525D0A}"/>
              </a:ext>
            </a:extLst>
          </p:cNvPr>
          <p:cNvSpPr>
            <a:spLocks noGrp="1"/>
          </p:cNvSpPr>
          <p:nvPr>
            <p:ph type="title"/>
          </p:nvPr>
        </p:nvSpPr>
        <p:spPr>
          <a:xfrm>
            <a:off x="6395425" y="367628"/>
            <a:ext cx="5566420" cy="1058442"/>
          </a:xfrm>
        </p:spPr>
        <p:txBody>
          <a:bodyPr anchor="b">
            <a:normAutofit/>
          </a:bodyPr>
          <a:lstStyle/>
          <a:p>
            <a:r>
              <a:rPr lang="sk-SK" sz="3800" b="1" dirty="0">
                <a:solidFill>
                  <a:schemeClr val="bg1"/>
                </a:solidFill>
              </a:rPr>
              <a:t>GOJI </a:t>
            </a:r>
            <a:r>
              <a:rPr lang="sk-SK" sz="3800" b="1" dirty="0" err="1">
                <a:solidFill>
                  <a:schemeClr val="bg1"/>
                </a:solidFill>
              </a:rPr>
              <a:t>from</a:t>
            </a:r>
            <a:r>
              <a:rPr lang="sk-SK" sz="3800" b="1" dirty="0">
                <a:solidFill>
                  <a:schemeClr val="bg1"/>
                </a:solidFill>
              </a:rPr>
              <a:t> </a:t>
            </a:r>
            <a:r>
              <a:rPr lang="sk-SK" sz="3800" b="1" dirty="0" err="1">
                <a:solidFill>
                  <a:schemeClr val="bg1"/>
                </a:solidFill>
              </a:rPr>
              <a:t>the</a:t>
            </a:r>
            <a:r>
              <a:rPr lang="sk-SK" sz="3800" b="1" dirty="0">
                <a:solidFill>
                  <a:schemeClr val="bg1"/>
                </a:solidFill>
              </a:rPr>
              <a:t> Hont </a:t>
            </a:r>
            <a:r>
              <a:rPr lang="sk-SK" sz="3800" b="1" dirty="0" err="1">
                <a:solidFill>
                  <a:schemeClr val="bg1"/>
                </a:solidFill>
              </a:rPr>
              <a:t>region</a:t>
            </a:r>
            <a:endParaRPr lang="sk-SK" sz="3800" b="1" dirty="0">
              <a:solidFill>
                <a:schemeClr val="bg1"/>
              </a:solidFill>
            </a:endParaRPr>
          </a:p>
        </p:txBody>
      </p:sp>
      <p:grpSp>
        <p:nvGrpSpPr>
          <p:cNvPr id="4109" name="Group 4108">
            <a:extLst>
              <a:ext uri="{FF2B5EF4-FFF2-40B4-BE49-F238E27FC236}">
                <a16:creationId xmlns:a16="http://schemas.microsoft.com/office/drawing/2014/main" xmlns="" id="{1CF03BDF-BAB0-4895-98AF-E26EE081D9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flipH="1">
            <a:off x="979264" y="-929399"/>
            <a:ext cx="2408650" cy="4367176"/>
            <a:chOff x="6833344" y="1502572"/>
            <a:chExt cx="2408650" cy="4343740"/>
          </a:xfrm>
        </p:grpSpPr>
        <p:cxnSp>
          <p:nvCxnSpPr>
            <p:cNvPr id="4110" name="Straight Connector 4109">
              <a:extLst>
                <a:ext uri="{FF2B5EF4-FFF2-40B4-BE49-F238E27FC236}">
                  <a16:creationId xmlns:a16="http://schemas.microsoft.com/office/drawing/2014/main" xmlns="" id="{2598CC8A-F5E2-4B20-8E5A-5C9F77B0EDE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rot="5400000" flipH="1">
              <a:off x="4661474" y="3674442"/>
              <a:ext cx="43437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11" name="Straight Connector 4110">
              <a:extLst>
                <a:ext uri="{FF2B5EF4-FFF2-40B4-BE49-F238E27FC236}">
                  <a16:creationId xmlns:a16="http://schemas.microsoft.com/office/drawing/2014/main" xmlns="" id="{356EFDDC-4D10-40E2-B179-928889F8BD7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rot="5400000">
              <a:off x="8039282" y="308817"/>
              <a:ext cx="0" cy="24054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113" name="Straight Connector 4112">
            <a:extLst>
              <a:ext uri="{FF2B5EF4-FFF2-40B4-BE49-F238E27FC236}">
                <a16:creationId xmlns:a16="http://schemas.microsoft.com/office/drawing/2014/main" xmlns="" id="{DAE05351-315A-4BA9-A90A-FE5C949522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395425" y="1512087"/>
            <a:ext cx="57965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jekt pre obsah 2">
            <a:extLst>
              <a:ext uri="{FF2B5EF4-FFF2-40B4-BE49-F238E27FC236}">
                <a16:creationId xmlns:a16="http://schemas.microsoft.com/office/drawing/2014/main" xmlns="" id="{652F87E5-5489-44D9-CF78-F522ED7EBC89}"/>
              </a:ext>
            </a:extLst>
          </p:cNvPr>
          <p:cNvSpPr>
            <a:spLocks noGrp="1"/>
          </p:cNvSpPr>
          <p:nvPr>
            <p:ph idx="1"/>
          </p:nvPr>
        </p:nvSpPr>
        <p:spPr>
          <a:xfrm>
            <a:off x="6395425" y="1609041"/>
            <a:ext cx="4984666" cy="3072652"/>
          </a:xfrm>
        </p:spPr>
        <p:txBody>
          <a:bodyPr>
            <a:normAutofit/>
          </a:bodyPr>
          <a:lstStyle/>
          <a:p>
            <a:r>
              <a:rPr lang="en-US" sz="1200" dirty="0">
                <a:solidFill>
                  <a:schemeClr val="bg1"/>
                </a:solidFill>
              </a:rPr>
              <a:t>They are a small family farm in the village of </a:t>
            </a:r>
            <a:r>
              <a:rPr lang="en-US" sz="1200" dirty="0" err="1">
                <a:solidFill>
                  <a:schemeClr val="bg1"/>
                </a:solidFill>
              </a:rPr>
              <a:t>Domaníky</a:t>
            </a:r>
            <a:r>
              <a:rPr lang="en-US" sz="1200" dirty="0">
                <a:solidFill>
                  <a:schemeClr val="bg1"/>
                </a:solidFill>
              </a:rPr>
              <a:t> that hides red diamonds. </a:t>
            </a:r>
            <a:endParaRPr lang="sk-SK" sz="1200" dirty="0">
              <a:solidFill>
                <a:schemeClr val="bg1"/>
              </a:solidFill>
            </a:endParaRPr>
          </a:p>
          <a:p>
            <a:r>
              <a:rPr lang="en-US" sz="1200" dirty="0">
                <a:solidFill>
                  <a:schemeClr val="bg1"/>
                </a:solidFill>
              </a:rPr>
              <a:t>A few years ago, young farmers came up with the idea to plant seedlings of the amazing and miraculous crop GOJI BERRY in the sun-drenched </a:t>
            </a:r>
            <a:r>
              <a:rPr lang="en-US" sz="1200" dirty="0" err="1">
                <a:solidFill>
                  <a:schemeClr val="bg1"/>
                </a:solidFill>
              </a:rPr>
              <a:t>Hont</a:t>
            </a:r>
            <a:r>
              <a:rPr lang="en-US" sz="1200" dirty="0">
                <a:solidFill>
                  <a:schemeClr val="bg1"/>
                </a:solidFill>
              </a:rPr>
              <a:t>.</a:t>
            </a:r>
          </a:p>
          <a:p>
            <a:r>
              <a:rPr lang="en-US" sz="1200" dirty="0">
                <a:solidFill>
                  <a:schemeClr val="bg1"/>
                </a:solidFill>
              </a:rPr>
              <a:t>The first 100 certified seedlings took root very well, and so the organic orchard grew by more than 1000 more bushes of miraculous fruits and the healing power of nature.</a:t>
            </a:r>
          </a:p>
          <a:p>
            <a:r>
              <a:rPr lang="en-US" sz="1200" dirty="0">
                <a:solidFill>
                  <a:schemeClr val="bg1"/>
                </a:solidFill>
              </a:rPr>
              <a:t>The rich harvest of goji berries has been transformed into natural products - fresh goji, ground goji, loose goji tea, whose unmistakable taste changes a little from year to year - according to the current growing conditions in the given year.</a:t>
            </a:r>
          </a:p>
          <a:p>
            <a:r>
              <a:rPr lang="en-US" sz="1200" dirty="0">
                <a:solidFill>
                  <a:schemeClr val="bg1"/>
                </a:solidFill>
              </a:rPr>
              <a:t>What does not change is the health, vitamins and strength hidden in every red berry</a:t>
            </a:r>
            <a:r>
              <a:rPr lang="sk-SK" sz="1200" dirty="0">
                <a:solidFill>
                  <a:schemeClr val="bg1"/>
                </a:solidFill>
              </a:rPr>
              <a:t>.</a:t>
            </a:r>
            <a:endParaRPr lang="en-US" sz="1200" dirty="0">
              <a:solidFill>
                <a:schemeClr val="bg1"/>
              </a:solidFill>
            </a:endParaRPr>
          </a:p>
          <a:p>
            <a:endParaRPr lang="sk-SK" sz="700" dirty="0">
              <a:solidFill>
                <a:schemeClr val="bg1"/>
              </a:solidFill>
            </a:endParaRPr>
          </a:p>
        </p:txBody>
      </p:sp>
      <p:grpSp>
        <p:nvGrpSpPr>
          <p:cNvPr id="4115" name="Group 4114">
            <a:extLst>
              <a:ext uri="{FF2B5EF4-FFF2-40B4-BE49-F238E27FC236}">
                <a16:creationId xmlns:a16="http://schemas.microsoft.com/office/drawing/2014/main" xmlns="" id="{9D20816A-53A8-414B-9615-2877C10816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0" y="3852756"/>
            <a:ext cx="4913995" cy="3005244"/>
            <a:chOff x="6836570" y="1502570"/>
            <a:chExt cx="4913995" cy="3005244"/>
          </a:xfrm>
        </p:grpSpPr>
        <p:cxnSp>
          <p:nvCxnSpPr>
            <p:cNvPr id="4116" name="Straight Connector 4115">
              <a:extLst>
                <a:ext uri="{FF2B5EF4-FFF2-40B4-BE49-F238E27FC236}">
                  <a16:creationId xmlns:a16="http://schemas.microsoft.com/office/drawing/2014/main" xmlns="" id="{49CC84F6-0A3D-42D4-84D1-34E857123F1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V="1">
              <a:off x="6842352" y="1502573"/>
              <a:ext cx="0" cy="300524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17" name="Straight Connector 4116">
              <a:extLst>
                <a:ext uri="{FF2B5EF4-FFF2-40B4-BE49-F238E27FC236}">
                  <a16:creationId xmlns:a16="http://schemas.microsoft.com/office/drawing/2014/main" xmlns="" id="{C76FD32F-1C07-4AF8-994F-CDC99B5D441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19" name="Group 4118">
            <a:extLst>
              <a:ext uri="{FF2B5EF4-FFF2-40B4-BE49-F238E27FC236}">
                <a16:creationId xmlns:a16="http://schemas.microsoft.com/office/drawing/2014/main" xmlns="" id="{39805232-5777-4A85-942E-6BB80CF20A8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973977" y="4853728"/>
            <a:ext cx="4800563" cy="2004272"/>
            <a:chOff x="6836571" y="1502570"/>
            <a:chExt cx="4800563" cy="2004272"/>
          </a:xfrm>
        </p:grpSpPr>
        <p:cxnSp>
          <p:nvCxnSpPr>
            <p:cNvPr id="4120" name="Straight Connector 4119">
              <a:extLst>
                <a:ext uri="{FF2B5EF4-FFF2-40B4-BE49-F238E27FC236}">
                  <a16:creationId xmlns:a16="http://schemas.microsoft.com/office/drawing/2014/main" xmlns="" id="{D2826189-C92E-4884-BA98-A2156BB5BB0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V="1">
              <a:off x="6837848" y="1502574"/>
              <a:ext cx="0" cy="200426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21" name="Straight Connector 4120">
              <a:extLst>
                <a:ext uri="{FF2B5EF4-FFF2-40B4-BE49-F238E27FC236}">
                  <a16:creationId xmlns:a16="http://schemas.microsoft.com/office/drawing/2014/main" xmlns="" id="{99EC6AF7-21E3-4FF6-A839-F8004D2D7BF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6836571" y="1502570"/>
              <a:ext cx="480056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102" name="Picture 6">
            <a:extLst>
              <a:ext uri="{FF2B5EF4-FFF2-40B4-BE49-F238E27FC236}">
                <a16:creationId xmlns:a16="http://schemas.microsoft.com/office/drawing/2014/main" xmlns="" id="{373CB5D1-CC11-C791-8080-3AF11DEACE3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t="7002" b="18131"/>
          <a:stretch/>
        </p:blipFill>
        <p:spPr bwMode="auto">
          <a:xfrm>
            <a:off x="4987577" y="4713341"/>
            <a:ext cx="5630103" cy="2144659"/>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a:extLst>
              <a:ext uri="{FF2B5EF4-FFF2-40B4-BE49-F238E27FC236}">
                <a16:creationId xmlns:a16="http://schemas.microsoft.com/office/drawing/2014/main" xmlns="" id="{249021F1-5C01-ACE3-6B3B-B71832DB0C8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6592" r="11020" b="2"/>
          <a:stretch/>
        </p:blipFill>
        <p:spPr bwMode="auto">
          <a:xfrm>
            <a:off x="0" y="3812675"/>
            <a:ext cx="4973971" cy="30453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a:extLst>
              <a:ext uri="{FF2B5EF4-FFF2-40B4-BE49-F238E27FC236}">
                <a16:creationId xmlns:a16="http://schemas.microsoft.com/office/drawing/2014/main" xmlns="" id="{C8D00364-2667-1B16-976C-6266C6A1053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t="2634" b="9090"/>
          <a:stretch/>
        </p:blipFill>
        <p:spPr bwMode="auto">
          <a:xfrm>
            <a:off x="9026" y="-130348"/>
            <a:ext cx="4488329" cy="26645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20056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4" name="Rectangle 5139">
            <a:extLst>
              <a:ext uri="{FF2B5EF4-FFF2-40B4-BE49-F238E27FC236}">
                <a16:creationId xmlns:a16="http://schemas.microsoft.com/office/drawing/2014/main" xmlns="" id="{4C3A44BB-E01C-4AA8-B2C8-32FC346D2E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86CC4BD5-5D46-FB80-AD5D-5901B49F4F0C}"/>
              </a:ext>
            </a:extLst>
          </p:cNvPr>
          <p:cNvSpPr>
            <a:spLocks noGrp="1"/>
          </p:cNvSpPr>
          <p:nvPr>
            <p:ph type="title"/>
          </p:nvPr>
        </p:nvSpPr>
        <p:spPr>
          <a:xfrm>
            <a:off x="4188635" y="3330442"/>
            <a:ext cx="6003980" cy="1325563"/>
          </a:xfrm>
        </p:spPr>
        <p:txBody>
          <a:bodyPr anchor="b">
            <a:normAutofit/>
          </a:bodyPr>
          <a:lstStyle/>
          <a:p>
            <a:pPr algn="ctr"/>
            <a:r>
              <a:rPr lang="en-US" b="1" dirty="0"/>
              <a:t>What exactly is </a:t>
            </a:r>
            <a:r>
              <a:rPr lang="sk-SK" b="1" dirty="0"/>
              <a:t>GOJI</a:t>
            </a:r>
            <a:r>
              <a:rPr lang="en-US" b="1" dirty="0"/>
              <a:t> berry</a:t>
            </a:r>
            <a:r>
              <a:rPr lang="sk-SK" b="1" dirty="0"/>
              <a:t>?</a:t>
            </a:r>
          </a:p>
        </p:txBody>
      </p:sp>
      <p:pic>
        <p:nvPicPr>
          <p:cNvPr id="4" name="Obrázok 3">
            <a:extLst>
              <a:ext uri="{FF2B5EF4-FFF2-40B4-BE49-F238E27FC236}">
                <a16:creationId xmlns:a16="http://schemas.microsoft.com/office/drawing/2014/main" xmlns="" id="{AADFF77D-825C-B89F-18FA-006099110CF1}"/>
              </a:ext>
            </a:extLst>
          </p:cNvPr>
          <p:cNvPicPr>
            <a:picLocks noChangeAspect="1"/>
          </p:cNvPicPr>
          <p:nvPr/>
        </p:nvPicPr>
        <p:blipFill>
          <a:blip r:embed="rId2" cstate="print"/>
          <a:srcRect t="8626" r="3" b="9800"/>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3" name="Zástupný objekt pre obsah 2">
            <a:extLst>
              <a:ext uri="{FF2B5EF4-FFF2-40B4-BE49-F238E27FC236}">
                <a16:creationId xmlns:a16="http://schemas.microsoft.com/office/drawing/2014/main" xmlns="" id="{241BF75A-F0E7-985F-5A57-A0E82228ADF7}"/>
              </a:ext>
            </a:extLst>
          </p:cNvPr>
          <p:cNvSpPr>
            <a:spLocks noGrp="1"/>
          </p:cNvSpPr>
          <p:nvPr>
            <p:ph idx="1"/>
          </p:nvPr>
        </p:nvSpPr>
        <p:spPr>
          <a:xfrm>
            <a:off x="4406845" y="4560102"/>
            <a:ext cx="6946955" cy="2093234"/>
          </a:xfrm>
        </p:spPr>
        <p:txBody>
          <a:bodyPr>
            <a:normAutofit fontScale="92500" lnSpcReduction="10000"/>
          </a:bodyPr>
          <a:lstStyle/>
          <a:p>
            <a:pPr marL="0" indent="0">
              <a:buNone/>
            </a:pPr>
            <a:endParaRPr lang="en-US" sz="500" dirty="0"/>
          </a:p>
          <a:p>
            <a:r>
              <a:rPr lang="en-US" sz="1400" dirty="0"/>
              <a:t>GOJI BERRY is a berry of deep red color with an oval shape. </a:t>
            </a:r>
            <a:endParaRPr lang="sk-SK" sz="1400" dirty="0"/>
          </a:p>
          <a:p>
            <a:r>
              <a:rPr lang="en-US" sz="1400" dirty="0"/>
              <a:t>It has a specific taste that goes from sweet to slightly bitter. </a:t>
            </a:r>
            <a:endParaRPr lang="sk-SK" sz="1400" dirty="0"/>
          </a:p>
          <a:p>
            <a:r>
              <a:rPr lang="en-US" sz="1400" dirty="0"/>
              <a:t>This fruit is considered the fruit of the century or a vitamin bomb in the world due to its properties. </a:t>
            </a:r>
            <a:endParaRPr lang="sk-SK" sz="1400" dirty="0"/>
          </a:p>
          <a:p>
            <a:r>
              <a:rPr lang="en-US" sz="1400" dirty="0"/>
              <a:t>The GOJI BERRY plant comes from Tibet in the Himalayas and has been considered there for many centuries not only as food but also as a medicine. </a:t>
            </a:r>
            <a:endParaRPr lang="sk-SK" sz="1400" dirty="0"/>
          </a:p>
          <a:p>
            <a:r>
              <a:rPr lang="en-US" sz="1400" dirty="0"/>
              <a:t>In Chinese traditional medicine, this fruit is nicknamed the Red Diamond and is considered a natural aid in revitalizing the overall health of the body</a:t>
            </a:r>
            <a:r>
              <a:rPr lang="sk-SK" sz="1400" dirty="0"/>
              <a:t>.</a:t>
            </a:r>
            <a:endParaRPr lang="en-US" sz="1400" dirty="0"/>
          </a:p>
          <a:p>
            <a:endParaRPr lang="sk-SK" sz="500" dirty="0"/>
          </a:p>
        </p:txBody>
      </p:sp>
      <p:pic>
        <p:nvPicPr>
          <p:cNvPr id="5124" name="Picture 4">
            <a:extLst>
              <a:ext uri="{FF2B5EF4-FFF2-40B4-BE49-F238E27FC236}">
                <a16:creationId xmlns:a16="http://schemas.microsoft.com/office/drawing/2014/main" xmlns="" id="{1B475A79-1ECD-B58A-FA50-3A45599E432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733" r="45159" b="-2"/>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xmlns="">
                <a:solidFill>
                  <a:srgbClr val="FFFFFF"/>
                </a:solidFill>
              </a14:hiddenFill>
            </a:ext>
          </a:extLst>
        </p:spPr>
      </p:pic>
      <p:pic>
        <p:nvPicPr>
          <p:cNvPr id="5122" name="Picture 2">
            <a:extLst>
              <a:ext uri="{FF2B5EF4-FFF2-40B4-BE49-F238E27FC236}">
                <a16:creationId xmlns:a16="http://schemas.microsoft.com/office/drawing/2014/main" xmlns="" id="{038E2A08-9848-6331-ABA2-37EDB225F5B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827" r="29661" b="2"/>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5190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xmlns=""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3E0CE18B-A382-6F07-4B27-4809CF0CC457}"/>
              </a:ext>
            </a:extLst>
          </p:cNvPr>
          <p:cNvSpPr>
            <a:spLocks noGrp="1"/>
          </p:cNvSpPr>
          <p:nvPr>
            <p:ph type="title"/>
          </p:nvPr>
        </p:nvSpPr>
        <p:spPr>
          <a:xfrm>
            <a:off x="785622" y="-365125"/>
            <a:ext cx="3816095" cy="1938076"/>
          </a:xfrm>
        </p:spPr>
        <p:txBody>
          <a:bodyPr>
            <a:normAutofit/>
          </a:bodyPr>
          <a:lstStyle/>
          <a:p>
            <a:r>
              <a:rPr lang="sk-SK" b="1" dirty="0" err="1"/>
              <a:t>Products</a:t>
            </a:r>
            <a:r>
              <a:rPr lang="sk-SK" dirty="0"/>
              <a:t>:</a:t>
            </a:r>
          </a:p>
        </p:txBody>
      </p:sp>
      <p:sp>
        <p:nvSpPr>
          <p:cNvPr id="3" name="Zástupný objekt pre obsah 2">
            <a:extLst>
              <a:ext uri="{FF2B5EF4-FFF2-40B4-BE49-F238E27FC236}">
                <a16:creationId xmlns:a16="http://schemas.microsoft.com/office/drawing/2014/main" xmlns="" id="{8FAB34E6-57F3-8B95-3DB2-1ED0E4E3FDE0}"/>
              </a:ext>
            </a:extLst>
          </p:cNvPr>
          <p:cNvSpPr>
            <a:spLocks noGrp="1"/>
          </p:cNvSpPr>
          <p:nvPr>
            <p:ph idx="1"/>
          </p:nvPr>
        </p:nvSpPr>
        <p:spPr>
          <a:xfrm>
            <a:off x="660613" y="1175657"/>
            <a:ext cx="4066115" cy="5346441"/>
          </a:xfrm>
        </p:spPr>
        <p:txBody>
          <a:bodyPr>
            <a:normAutofit/>
          </a:bodyPr>
          <a:lstStyle/>
          <a:p>
            <a:r>
              <a:rPr lang="en-US" sz="1400" b="1" dirty="0"/>
              <a:t>100% Juice mix GOJI-ARROW </a:t>
            </a:r>
          </a:p>
          <a:p>
            <a:endParaRPr lang="sk-SK" sz="1400" b="1" dirty="0"/>
          </a:p>
          <a:p>
            <a:endParaRPr lang="sk-SK" sz="1400" b="1" dirty="0"/>
          </a:p>
          <a:p>
            <a:endParaRPr lang="sk-SK" sz="1400" b="1" dirty="0"/>
          </a:p>
          <a:p>
            <a:endParaRPr lang="sk-SK" sz="1400" b="1" dirty="0"/>
          </a:p>
          <a:p>
            <a:endParaRPr lang="sk-SK" sz="1400" b="1" dirty="0"/>
          </a:p>
          <a:p>
            <a:endParaRPr lang="sk-SK" sz="1400" b="1" dirty="0"/>
          </a:p>
          <a:p>
            <a:endParaRPr lang="sk-SK" sz="1400" b="1" dirty="0"/>
          </a:p>
          <a:p>
            <a:pPr marL="0" indent="0">
              <a:buNone/>
            </a:pPr>
            <a:endParaRPr lang="sk-SK" sz="1400" b="1" dirty="0"/>
          </a:p>
          <a:p>
            <a:r>
              <a:rPr lang="en-US" sz="1400" b="1" dirty="0"/>
              <a:t>Fresh GOJI BERRY </a:t>
            </a:r>
            <a:endParaRPr lang="en-US" sz="1100" b="1" dirty="0"/>
          </a:p>
        </p:txBody>
      </p:sp>
      <p:pic>
        <p:nvPicPr>
          <p:cNvPr id="7" name="Obrázok 6" descr="Goji_PR-10">
            <a:extLst>
              <a:ext uri="{FF2B5EF4-FFF2-40B4-BE49-F238E27FC236}">
                <a16:creationId xmlns:a16="http://schemas.microsoft.com/office/drawing/2014/main" xmlns="" id="{BF6C2300-9A8E-8E88-9163-8631CD6A39BF}"/>
              </a:ext>
            </a:extLst>
          </p:cNvPr>
          <p:cNvPicPr>
            <a:picLocks noChangeAspect="1"/>
          </p:cNvPicPr>
          <p:nvPr/>
        </p:nvPicPr>
        <p:blipFill>
          <a:blip r:embed="rId2" cstate="print">
            <a:extLst>
              <a:ext uri="{28A0092B-C50C-407E-A947-70E740481C1C}">
                <a14:useLocalDpi xmlns:a14="http://schemas.microsoft.com/office/drawing/2010/main" xmlns="" val="0"/>
              </a:ext>
            </a:extLst>
          </a:blip>
          <a:srcRect t="17033" r="-1" b="6735"/>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6" name="Obrázok 5" descr="Čerstvé GOJI 500g">
            <a:extLst>
              <a:ext uri="{FF2B5EF4-FFF2-40B4-BE49-F238E27FC236}">
                <a16:creationId xmlns:a16="http://schemas.microsoft.com/office/drawing/2014/main" xmlns="" id="{0E5BE796-44BF-974E-5330-39426038641B}"/>
              </a:ext>
            </a:extLst>
          </p:cNvPr>
          <p:cNvPicPr>
            <a:picLocks noChangeAspect="1"/>
          </p:cNvPicPr>
          <p:nvPr/>
        </p:nvPicPr>
        <p:blipFill>
          <a:blip r:embed="rId3" cstate="print">
            <a:extLst>
              <a:ext uri="{28A0092B-C50C-407E-A947-70E740481C1C}">
                <a14:useLocalDpi xmlns:a14="http://schemas.microsoft.com/office/drawing/2010/main" xmlns="" val="0"/>
              </a:ext>
            </a:extLst>
          </a:blip>
          <a:srcRect t="20890" b="1763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extLst>
      <p:ext uri="{BB962C8B-B14F-4D97-AF65-F5344CB8AC3E}">
        <p14:creationId xmlns:p14="http://schemas.microsoft.com/office/powerpoint/2010/main" xmlns="" val="2519825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xmlns="" id="{FE4A4B5C-D71A-0CFA-A601-EB93F13F5AA0}"/>
              </a:ext>
            </a:extLst>
          </p:cNvPr>
          <p:cNvPicPr>
            <a:picLocks noGrp="1" noChangeAspect="1"/>
          </p:cNvPicPr>
          <p:nvPr>
            <p:ph type="pic" sz="quarter" idx="10"/>
          </p:nvPr>
        </p:nvPicPr>
        <p:blipFill>
          <a:blip r:embed="rId2" cstate="print">
            <a:alphaModFix amt="50000"/>
          </a:blip>
          <a:srcRect/>
          <a:stretch/>
        </p:blipFill>
        <p:spPr>
          <a:xfrm>
            <a:off x="0" y="-8161"/>
            <a:ext cx="12192000" cy="6858000"/>
          </a:xfrm>
        </p:spPr>
      </p:pic>
      <p:sp>
        <p:nvSpPr>
          <p:cNvPr id="7" name="Title 6">
            <a:extLst>
              <a:ext uri="{FF2B5EF4-FFF2-40B4-BE49-F238E27FC236}">
                <a16:creationId xmlns:a16="http://schemas.microsoft.com/office/drawing/2014/main" xmlns="" id="{C0147929-8D39-DAA9-C3C5-4829D9C31C27}"/>
              </a:ext>
            </a:extLst>
          </p:cNvPr>
          <p:cNvSpPr>
            <a:spLocks noGrp="1"/>
          </p:cNvSpPr>
          <p:nvPr>
            <p:ph type="title"/>
          </p:nvPr>
        </p:nvSpPr>
        <p:spPr>
          <a:xfrm>
            <a:off x="1199909" y="1233223"/>
            <a:ext cx="9792182" cy="2187616"/>
          </a:xfrm>
        </p:spPr>
        <p:txBody>
          <a:bodyPr lIns="914400" tIns="91440" rIns="914400" bIns="45720" anchor="ctr">
            <a:normAutofit fontScale="90000"/>
          </a:bodyPr>
          <a:lstStyle/>
          <a:p>
            <a:r>
              <a:rPr lang="en-US" sz="4800" dirty="0">
                <a:solidFill>
                  <a:schemeClr val="bg1"/>
                </a:solidFill>
                <a:latin typeface="Arial Black" pitchFamily="34" charset="0"/>
                <a:ea typeface="+mj-lt"/>
                <a:cs typeface="+mj-lt"/>
              </a:rPr>
              <a:t>The Best of Traditional Products from Hont</a:t>
            </a:r>
            <a:endParaRPr lang="sk-SK" dirty="0">
              <a:solidFill>
                <a:schemeClr val="bg1"/>
              </a:solidFill>
              <a:latin typeface="Arial Black" pitchFamily="34" charset="0"/>
            </a:endParaRPr>
          </a:p>
        </p:txBody>
      </p:sp>
      <p:sp>
        <p:nvSpPr>
          <p:cNvPr id="3" name="BlokTextu 2">
            <a:extLst>
              <a:ext uri="{FF2B5EF4-FFF2-40B4-BE49-F238E27FC236}">
                <a16:creationId xmlns:a16="http://schemas.microsoft.com/office/drawing/2014/main" xmlns="" id="{61E869C0-194F-5773-CCB2-303DA2473587}"/>
              </a:ext>
            </a:extLst>
          </p:cNvPr>
          <p:cNvSpPr txBox="1"/>
          <p:nvPr/>
        </p:nvSpPr>
        <p:spPr>
          <a:xfrm>
            <a:off x="1199909" y="4088898"/>
            <a:ext cx="950741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white"/>
                </a:solidFill>
                <a:effectLst/>
                <a:uLnTx/>
                <a:uFillTx/>
                <a:latin typeface="Calibri"/>
                <a:ea typeface="+mn-lt"/>
                <a:cs typeface="Calibri"/>
              </a:rPr>
              <a:t>Project </a:t>
            </a:r>
            <a:r>
              <a:rPr kumimoji="0" lang="sk-SK" sz="2800" b="1" i="0" u="none" strike="noStrike" kern="1200" cap="none" spc="0" normalizeH="0" baseline="0" noProof="0" dirty="0" err="1">
                <a:ln>
                  <a:noFill/>
                </a:ln>
                <a:solidFill>
                  <a:prstClr val="white"/>
                </a:solidFill>
                <a:effectLst/>
                <a:uLnTx/>
                <a:uFillTx/>
                <a:latin typeface="Calibri"/>
                <a:ea typeface="+mn-lt"/>
                <a:cs typeface="Calibri"/>
              </a:rPr>
              <a:t>Objective</a:t>
            </a:r>
            <a:r>
              <a:rPr kumimoji="0" lang="sk-SK" sz="2800" b="1"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Mapping</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local</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producers</a:t>
            </a:r>
            <a:r>
              <a:rPr kumimoji="0" lang="sk-SK" sz="2800" b="0" i="0" u="none" strike="noStrike" kern="1200" cap="none" spc="0" normalizeH="0" baseline="0" noProof="0" dirty="0">
                <a:ln>
                  <a:noFill/>
                </a:ln>
                <a:solidFill>
                  <a:prstClr val="white"/>
                </a:solidFill>
                <a:effectLst/>
                <a:uLnTx/>
                <a:uFillTx/>
                <a:latin typeface="Calibri"/>
                <a:ea typeface="+mn-lt"/>
                <a:cs typeface="Calibri"/>
              </a:rPr>
              <a:t> in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the</a:t>
            </a:r>
            <a:r>
              <a:rPr kumimoji="0" lang="sk-SK" sz="2800" b="0" i="0" u="none" strike="noStrike" kern="1200" cap="none" spc="0" normalizeH="0" baseline="0" noProof="0" dirty="0">
                <a:ln>
                  <a:noFill/>
                </a:ln>
                <a:solidFill>
                  <a:prstClr val="white"/>
                </a:solidFill>
                <a:effectLst/>
                <a:uLnTx/>
                <a:uFillTx/>
                <a:latin typeface="Calibri"/>
                <a:ea typeface="+mn-lt"/>
                <a:cs typeface="Calibri"/>
              </a:rPr>
              <a:t> Hont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region</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Describing</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their</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products</a:t>
            </a:r>
            <a:r>
              <a:rPr kumimoji="0" lang="sk-SK" sz="2800" b="0" i="0" u="none" strike="noStrike" kern="1200" cap="none" spc="0" normalizeH="0" baseline="0" noProof="0" dirty="0">
                <a:ln>
                  <a:noFill/>
                </a:ln>
                <a:solidFill>
                  <a:prstClr val="white"/>
                </a:solidFill>
                <a:effectLst/>
                <a:uLnTx/>
                <a:uFillTx/>
                <a:latin typeface="Calibri"/>
                <a:ea typeface="+mn-lt"/>
                <a:cs typeface="Calibri"/>
              </a:rPr>
              <a:t> and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production</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processes</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Assessing</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the</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environmental</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impact</a:t>
            </a:r>
            <a:r>
              <a:rPr kumimoji="0" lang="sk-SK" sz="2800" b="0" i="0" u="none" strike="noStrike" kern="1200" cap="none" spc="0" normalizeH="0" baseline="0" noProof="0" dirty="0">
                <a:ln>
                  <a:noFill/>
                </a:ln>
                <a:solidFill>
                  <a:prstClr val="white"/>
                </a:solidFill>
                <a:effectLst/>
                <a:uLnTx/>
                <a:uFillTx/>
                <a:latin typeface="Calibri"/>
                <a:ea typeface="+mn-lt"/>
                <a:cs typeface="Calibri"/>
              </a:rPr>
              <a:t> of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production</a:t>
            </a:r>
            <a:r>
              <a:rPr kumimoji="0" lang="sk-SK" sz="2800" b="0" i="0" u="none" strike="noStrike" kern="1200" cap="none" spc="0" normalizeH="0" baseline="0" noProof="0" dirty="0">
                <a:ln>
                  <a:noFill/>
                </a:ln>
                <a:solidFill>
                  <a:prstClr val="white"/>
                </a:solidFill>
                <a:effectLst/>
                <a:uLnTx/>
                <a:uFillTx/>
                <a:latin typeface="Calibri"/>
                <a:ea typeface="+mn-lt"/>
                <a:cs typeface="Calibri"/>
              </a:rPr>
              <a:t> on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the</a:t>
            </a:r>
            <a:r>
              <a:rPr kumimoji="0" lang="sk-SK" sz="2800" b="0" i="0" u="none" strike="noStrike" kern="1200" cap="none" spc="0" normalizeH="0" baseline="0" noProof="0" dirty="0">
                <a:ln>
                  <a:noFill/>
                </a:ln>
                <a:solidFill>
                  <a:prstClr val="white"/>
                </a:solidFill>
                <a:effectLst/>
                <a:uLnTx/>
                <a:uFillTx/>
                <a:latin typeface="Calibri"/>
                <a:ea typeface="+mn-lt"/>
                <a:cs typeface="Calibri"/>
              </a:rPr>
              <a: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region</a:t>
            </a:r>
            <a:r>
              <a:rPr kumimoji="0" lang="sk-SK" sz="2800" b="0" i="0" u="none" strike="noStrike" kern="1200" cap="none" spc="0" normalizeH="0" baseline="0" noProof="0" dirty="0">
                <a:ln>
                  <a:noFill/>
                </a:ln>
                <a:solidFill>
                  <a:prstClr val="white"/>
                </a:solidFill>
                <a:effectLst/>
                <a:uLnTx/>
                <a:uFillTx/>
                <a:latin typeface="Calibri"/>
                <a:ea typeface="+mn-lt"/>
                <a:cs typeface="Calibri"/>
              </a:rPr>
              <a:t> and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waste</a:t>
            </a:r>
            <a:r>
              <a:rPr kumimoji="0" lang="sk-SK" sz="2800" b="0" i="0" u="none" strike="noStrike" kern="1200" cap="none" spc="0" normalizeH="0" baseline="0" noProof="0" dirty="0">
                <a:ln>
                  <a:noFill/>
                </a:ln>
                <a:solidFill>
                  <a:prstClr val="white"/>
                </a:solidFill>
                <a:effectLst/>
                <a:uLnTx/>
                <a:uFillTx/>
                <a:latin typeface="Calibri"/>
                <a:ea typeface="+mn-lt"/>
                <a:cs typeface="Calibri"/>
              </a:rPr>
              <a:t> management </a:t>
            </a:r>
            <a:r>
              <a:rPr kumimoji="0" lang="sk-SK" sz="2800" b="0" i="0" u="none" strike="noStrike" kern="1200" cap="none" spc="0" normalizeH="0" baseline="0" noProof="0" dirty="0" err="1">
                <a:ln>
                  <a:noFill/>
                </a:ln>
                <a:solidFill>
                  <a:prstClr val="white"/>
                </a:solidFill>
                <a:effectLst/>
                <a:uLnTx/>
                <a:uFillTx/>
                <a:latin typeface="Calibri"/>
                <a:ea typeface="+mn-lt"/>
                <a:cs typeface="Calibri"/>
              </a:rPr>
              <a:t>practices</a:t>
            </a:r>
            <a:r>
              <a:rPr kumimoji="0" lang="sk-SK" sz="2800" b="0" i="0" u="none" strike="noStrike" kern="1200" cap="none" spc="0" normalizeH="0" baseline="0" noProof="0" dirty="0">
                <a:ln>
                  <a:noFill/>
                </a:ln>
                <a:solidFill>
                  <a:prstClr val="white"/>
                </a:solidFill>
                <a:effectLst/>
                <a:uLnTx/>
                <a:uFillTx/>
                <a:latin typeface="Calibri"/>
                <a:ea typeface="+mn-lt"/>
                <a:cs typeface="Calibri"/>
              </a:rPr>
              <a:t>.</a:t>
            </a:r>
            <a:endParaRPr kumimoji="0" lang="sk-SK"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76026844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A7AE9375-4664-4DB2-922D-2782A6E439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Nadpis 1">
            <a:extLst>
              <a:ext uri="{FF2B5EF4-FFF2-40B4-BE49-F238E27FC236}">
                <a16:creationId xmlns:a16="http://schemas.microsoft.com/office/drawing/2014/main" xmlns="" id="{1ECBE0D7-8FA2-0E33-F53B-3E5A0FEFC4A8}"/>
              </a:ext>
            </a:extLst>
          </p:cNvPr>
          <p:cNvSpPr>
            <a:spLocks noGrp="1"/>
          </p:cNvSpPr>
          <p:nvPr>
            <p:ph type="title"/>
          </p:nvPr>
        </p:nvSpPr>
        <p:spPr>
          <a:xfrm>
            <a:off x="1295400" y="669925"/>
            <a:ext cx="4800600" cy="1325563"/>
          </a:xfrm>
        </p:spPr>
        <p:txBody>
          <a:bodyPr anchor="b">
            <a:normAutofit/>
          </a:bodyPr>
          <a:lstStyle/>
          <a:p>
            <a:r>
              <a:rPr lang="sk-SK" b="1" dirty="0" err="1">
                <a:solidFill>
                  <a:schemeClr val="bg1"/>
                </a:solidFill>
              </a:rPr>
              <a:t>Products</a:t>
            </a:r>
            <a:r>
              <a:rPr lang="sk-SK" dirty="0">
                <a:solidFill>
                  <a:schemeClr val="bg1"/>
                </a:solidFill>
              </a:rPr>
              <a:t>:</a:t>
            </a:r>
          </a:p>
        </p:txBody>
      </p:sp>
      <p:cxnSp>
        <p:nvCxnSpPr>
          <p:cNvPr id="37" name="Straight Connector 36">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jekt pre obsah 2">
            <a:extLst>
              <a:ext uri="{FF2B5EF4-FFF2-40B4-BE49-F238E27FC236}">
                <a16:creationId xmlns:a16="http://schemas.microsoft.com/office/drawing/2014/main" xmlns="" id="{5FDD7E5B-BAED-40B6-F6B8-4E0593043211}"/>
              </a:ext>
            </a:extLst>
          </p:cNvPr>
          <p:cNvSpPr>
            <a:spLocks noGrp="1"/>
          </p:cNvSpPr>
          <p:nvPr>
            <p:ph idx="1"/>
          </p:nvPr>
        </p:nvSpPr>
        <p:spPr>
          <a:xfrm>
            <a:off x="183767" y="2126735"/>
            <a:ext cx="6247836" cy="4569164"/>
          </a:xfrm>
        </p:spPr>
        <p:txBody>
          <a:bodyPr>
            <a:normAutofit/>
          </a:bodyPr>
          <a:lstStyle/>
          <a:p>
            <a:r>
              <a:rPr lang="en-US" sz="1600" b="1" dirty="0">
                <a:solidFill>
                  <a:schemeClr val="bg1"/>
                </a:solidFill>
              </a:rPr>
              <a:t>100% Loose tea from the fruits and seeds of </a:t>
            </a:r>
            <a:r>
              <a:rPr lang="en-US" sz="1600" b="1" dirty="0" err="1">
                <a:solidFill>
                  <a:schemeClr val="bg1"/>
                </a:solidFill>
              </a:rPr>
              <a:t>Lycium</a:t>
            </a:r>
            <a:r>
              <a:rPr lang="en-US" sz="1600" b="1" dirty="0">
                <a:solidFill>
                  <a:schemeClr val="bg1"/>
                </a:solidFill>
              </a:rPr>
              <a:t> </a:t>
            </a:r>
          </a:p>
          <a:p>
            <a:endParaRPr lang="sk-SK" sz="1600" b="1" dirty="0">
              <a:solidFill>
                <a:schemeClr val="bg1"/>
              </a:solidFill>
            </a:endParaRPr>
          </a:p>
          <a:p>
            <a:endParaRPr lang="sk-SK" sz="1600" b="1" dirty="0">
              <a:solidFill>
                <a:schemeClr val="bg1"/>
              </a:solidFill>
            </a:endParaRPr>
          </a:p>
          <a:p>
            <a:endParaRPr lang="sk-SK" sz="1600" b="1" dirty="0">
              <a:solidFill>
                <a:schemeClr val="bg1"/>
              </a:solidFill>
            </a:endParaRPr>
          </a:p>
          <a:p>
            <a:endParaRPr lang="sk-SK" sz="1600" b="1" dirty="0">
              <a:solidFill>
                <a:schemeClr val="bg1"/>
              </a:solidFill>
            </a:endParaRPr>
          </a:p>
          <a:p>
            <a:endParaRPr lang="sk-SK" sz="1600" b="1" dirty="0">
              <a:solidFill>
                <a:schemeClr val="bg1"/>
              </a:solidFill>
            </a:endParaRPr>
          </a:p>
          <a:p>
            <a:r>
              <a:rPr lang="en-US" sz="1600" b="1" dirty="0">
                <a:solidFill>
                  <a:schemeClr val="bg1"/>
                </a:solidFill>
              </a:rPr>
              <a:t>100% GROUND FRUIT</a:t>
            </a:r>
          </a:p>
          <a:p>
            <a:endParaRPr lang="sk-SK" sz="1100" dirty="0">
              <a:solidFill>
                <a:schemeClr val="bg1"/>
              </a:solidFill>
            </a:endParaRPr>
          </a:p>
          <a:p>
            <a:endParaRPr lang="sk-SK" sz="700" dirty="0">
              <a:solidFill>
                <a:schemeClr val="bg1"/>
              </a:solidFill>
            </a:endParaRPr>
          </a:p>
        </p:txBody>
      </p:sp>
      <p:sp>
        <p:nvSpPr>
          <p:cNvPr id="39" name="Rectangle 38">
            <a:extLst>
              <a:ext uri="{FF2B5EF4-FFF2-40B4-BE49-F238E27FC236}">
                <a16:creationId xmlns:a16="http://schemas.microsoft.com/office/drawing/2014/main" xmlns="" id="{C87417AF-190E-4D6E-AFA6-7D3E84B0B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80B30ED8-273E-4C07-8568-2FE5CC5C48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ok 3" descr="8">
            <a:extLst>
              <a:ext uri="{FF2B5EF4-FFF2-40B4-BE49-F238E27FC236}">
                <a16:creationId xmlns:a16="http://schemas.microsoft.com/office/drawing/2014/main" xmlns="" id="{4C39E0E1-F282-7F07-1717-EE731B22A83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431603" y="183302"/>
            <a:ext cx="4800600" cy="3204400"/>
          </a:xfrm>
          <a:prstGeom prst="rect">
            <a:avLst/>
          </a:prstGeom>
          <a:noFill/>
        </p:spPr>
      </p:pic>
      <p:pic>
        <p:nvPicPr>
          <p:cNvPr id="5" name="Obrázok 4" descr="15">
            <a:extLst>
              <a:ext uri="{FF2B5EF4-FFF2-40B4-BE49-F238E27FC236}">
                <a16:creationId xmlns:a16="http://schemas.microsoft.com/office/drawing/2014/main" xmlns="" id="{F6258B16-9C4A-EA44-C63D-A3F23DFDCF6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071209" y="3515865"/>
            <a:ext cx="4818645" cy="3204399"/>
          </a:xfrm>
          <a:prstGeom prst="rect">
            <a:avLst/>
          </a:prstGeom>
          <a:noFill/>
        </p:spPr>
      </p:pic>
    </p:spTree>
    <p:extLst>
      <p:ext uri="{BB962C8B-B14F-4D97-AF65-F5344CB8AC3E}">
        <p14:creationId xmlns:p14="http://schemas.microsoft.com/office/powerpoint/2010/main" xmlns="" val="1900142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0" name="Rectangle 12296">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xmlns="" id="{7C1541A9-B8BE-F105-5F02-2A44249E0702}"/>
              </a:ext>
            </a:extLst>
          </p:cNvPr>
          <p:cNvSpPr>
            <a:spLocks noGrp="1"/>
          </p:cNvSpPr>
          <p:nvPr>
            <p:ph type="title"/>
          </p:nvPr>
        </p:nvSpPr>
        <p:spPr>
          <a:xfrm>
            <a:off x="6477270" y="898137"/>
            <a:ext cx="4974771" cy="873986"/>
          </a:xfrm>
        </p:spPr>
        <p:txBody>
          <a:bodyPr anchor="b">
            <a:normAutofit/>
          </a:bodyPr>
          <a:lstStyle/>
          <a:p>
            <a:r>
              <a:rPr lang="en-US" sz="2800" b="1">
                <a:solidFill>
                  <a:schemeClr val="bg1"/>
                </a:solidFill>
              </a:rPr>
              <a:t>What they do with waste and unnecessary residues?</a:t>
            </a:r>
            <a:endParaRPr lang="sk-SK" sz="2800">
              <a:solidFill>
                <a:schemeClr val="bg1"/>
              </a:solidFill>
            </a:endParaRPr>
          </a:p>
        </p:txBody>
      </p:sp>
      <p:sp>
        <p:nvSpPr>
          <p:cNvPr id="3" name="Zástupný objekt pre obsah 2">
            <a:extLst>
              <a:ext uri="{FF2B5EF4-FFF2-40B4-BE49-F238E27FC236}">
                <a16:creationId xmlns:a16="http://schemas.microsoft.com/office/drawing/2014/main" xmlns="" id="{FE4CA2C8-5194-4834-5309-FB6FACDC726C}"/>
              </a:ext>
            </a:extLst>
          </p:cNvPr>
          <p:cNvSpPr>
            <a:spLocks noGrp="1"/>
          </p:cNvSpPr>
          <p:nvPr>
            <p:ph idx="1"/>
          </p:nvPr>
        </p:nvSpPr>
        <p:spPr>
          <a:xfrm>
            <a:off x="6477270" y="1958550"/>
            <a:ext cx="4974771" cy="4261275"/>
          </a:xfrm>
        </p:spPr>
        <p:txBody>
          <a:bodyPr anchor="t">
            <a:normAutofit/>
          </a:bodyPr>
          <a:lstStyle/>
          <a:p>
            <a:r>
              <a:rPr lang="en-US" dirty="0">
                <a:solidFill>
                  <a:schemeClr val="bg1"/>
                </a:solidFill>
              </a:rPr>
              <a:t>They use compost, pack them in ecological boxes</a:t>
            </a:r>
            <a:r>
              <a:rPr lang="sk-SK" dirty="0">
                <a:solidFill>
                  <a:schemeClr val="bg1"/>
                </a:solidFill>
              </a:rPr>
              <a:t>.</a:t>
            </a:r>
            <a:r>
              <a:rPr lang="en-US" dirty="0">
                <a:solidFill>
                  <a:schemeClr val="bg1"/>
                </a:solidFill>
              </a:rPr>
              <a:t> </a:t>
            </a:r>
            <a:endParaRPr lang="sk-SK" dirty="0">
              <a:solidFill>
                <a:schemeClr val="bg1"/>
              </a:solidFill>
            </a:endParaRPr>
          </a:p>
          <a:p>
            <a:r>
              <a:rPr lang="en-US" dirty="0">
                <a:solidFill>
                  <a:schemeClr val="bg1"/>
                </a:solidFill>
              </a:rPr>
              <a:t>I would say that they are very interested in the nature around them because they draw from it</a:t>
            </a:r>
            <a:r>
              <a:rPr lang="sk-SK" dirty="0">
                <a:solidFill>
                  <a:schemeClr val="bg1"/>
                </a:solidFill>
              </a:rPr>
              <a:t>.</a:t>
            </a:r>
          </a:p>
        </p:txBody>
      </p:sp>
      <p:grpSp>
        <p:nvGrpSpPr>
          <p:cNvPr id="12491" name="Group 12298">
            <a:extLst>
              <a:ext uri="{FF2B5EF4-FFF2-40B4-BE49-F238E27FC236}">
                <a16:creationId xmlns:a16="http://schemas.microsoft.com/office/drawing/2014/main" xmlns="" id="{732A444C-81CA-4D10-998B-529CE31D35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6008" y="348973"/>
            <a:ext cx="4945999" cy="6036681"/>
            <a:chOff x="1674895" y="1345036"/>
            <a:chExt cx="5428610" cy="4210939"/>
          </a:xfrm>
        </p:grpSpPr>
        <p:sp>
          <p:nvSpPr>
            <p:cNvPr id="12492" name="Rectangle 12299">
              <a:extLst>
                <a:ext uri="{FF2B5EF4-FFF2-40B4-BE49-F238E27FC236}">
                  <a16:creationId xmlns:a16="http://schemas.microsoft.com/office/drawing/2014/main" xmlns="" id="{A66CC0ED-7D4E-4CE4-A15A-A6FF507AE3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3" name="Rectangle 12300">
              <a:extLst>
                <a:ext uri="{FF2B5EF4-FFF2-40B4-BE49-F238E27FC236}">
                  <a16:creationId xmlns:a16="http://schemas.microsoft.com/office/drawing/2014/main" xmlns="" id="{56042E25-B074-48D7-9694-5C95271087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94" name="Rectangle 12302">
            <a:extLst>
              <a:ext uri="{FF2B5EF4-FFF2-40B4-BE49-F238E27FC236}">
                <a16:creationId xmlns:a16="http://schemas.microsoft.com/office/drawing/2014/main" xmlns="" id="{24F61E28-F51E-44F9-B827-A32BAAABDC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5315" y="232747"/>
            <a:ext cx="4945999" cy="603668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Obrázkové výsledky pre: goji berry">
            <a:extLst>
              <a:ext uri="{FF2B5EF4-FFF2-40B4-BE49-F238E27FC236}">
                <a16:creationId xmlns:a16="http://schemas.microsoft.com/office/drawing/2014/main" xmlns="" id="{BCA5E9B2-D44E-3752-6641-757A9F24342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426161" y="635607"/>
            <a:ext cx="3396071" cy="243021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495" name="Graphic 4">
            <a:extLst>
              <a:ext uri="{FF2B5EF4-FFF2-40B4-BE49-F238E27FC236}">
                <a16:creationId xmlns:a16="http://schemas.microsoft.com/office/drawing/2014/main" xmlns="" id="{57CD476F-4071-4E06-BD94-582AC00926A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73349" y="210930"/>
            <a:ext cx="849365" cy="849366"/>
            <a:chOff x="5829300" y="3162300"/>
            <a:chExt cx="532256" cy="532257"/>
          </a:xfrm>
          <a:solidFill>
            <a:schemeClr val="bg1"/>
          </a:solidFill>
        </p:grpSpPr>
        <p:sp>
          <p:nvSpPr>
            <p:cNvPr id="12306" name="Freeform: Shape 12305">
              <a:extLst>
                <a:ext uri="{FF2B5EF4-FFF2-40B4-BE49-F238E27FC236}">
                  <a16:creationId xmlns:a16="http://schemas.microsoft.com/office/drawing/2014/main" xmlns="" id="{7B6A3560-202E-47CB-A0A4-7BAA40CED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2496" name="Freeform: Shape 12306">
              <a:extLst>
                <a:ext uri="{FF2B5EF4-FFF2-40B4-BE49-F238E27FC236}">
                  <a16:creationId xmlns:a16="http://schemas.microsoft.com/office/drawing/2014/main" xmlns="" id="{8DCE699C-0879-4B2A-BD24-CE9CB03F09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2308" name="Freeform: Shape 12307">
              <a:extLst>
                <a:ext uri="{FF2B5EF4-FFF2-40B4-BE49-F238E27FC236}">
                  <a16:creationId xmlns:a16="http://schemas.microsoft.com/office/drawing/2014/main" xmlns="" id="{739C6C48-4048-472B-9200-BA3467DDB1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2497" name="Freeform: Shape 12308">
              <a:extLst>
                <a:ext uri="{FF2B5EF4-FFF2-40B4-BE49-F238E27FC236}">
                  <a16:creationId xmlns:a16="http://schemas.microsoft.com/office/drawing/2014/main" xmlns="" id="{DBE535A2-9A69-4D86-98B9-4606364B73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2498" name="Freeform: Shape 12309">
              <a:extLst>
                <a:ext uri="{FF2B5EF4-FFF2-40B4-BE49-F238E27FC236}">
                  <a16:creationId xmlns:a16="http://schemas.microsoft.com/office/drawing/2014/main" xmlns="" id="{6D38EB57-352E-48E7-9482-1AEA738433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2499" name="Freeform: Shape 12310">
              <a:extLst>
                <a:ext uri="{FF2B5EF4-FFF2-40B4-BE49-F238E27FC236}">
                  <a16:creationId xmlns:a16="http://schemas.microsoft.com/office/drawing/2014/main" xmlns="" id="{D18EEB6E-44FD-4775-9179-950DB8C3DC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2312" name="Freeform: Shape 12311">
              <a:extLst>
                <a:ext uri="{FF2B5EF4-FFF2-40B4-BE49-F238E27FC236}">
                  <a16:creationId xmlns:a16="http://schemas.microsoft.com/office/drawing/2014/main" xmlns="" id="{A93B6FB8-B03E-4FC7-AC61-9B1613A3C0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2500" name="Freeform: Shape 12312">
              <a:extLst>
                <a:ext uri="{FF2B5EF4-FFF2-40B4-BE49-F238E27FC236}">
                  <a16:creationId xmlns:a16="http://schemas.microsoft.com/office/drawing/2014/main" xmlns="" id="{96E9617C-8511-4D9B-94C1-C84BFB7ED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2314" name="Freeform: Shape 12313">
              <a:extLst>
                <a:ext uri="{FF2B5EF4-FFF2-40B4-BE49-F238E27FC236}">
                  <a16:creationId xmlns:a16="http://schemas.microsoft.com/office/drawing/2014/main" xmlns="" id="{B076EA5A-A5A8-42A9-A0F7-ECECD999F6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2501" name="Freeform: Shape 12314">
              <a:extLst>
                <a:ext uri="{FF2B5EF4-FFF2-40B4-BE49-F238E27FC236}">
                  <a16:creationId xmlns:a16="http://schemas.microsoft.com/office/drawing/2014/main" xmlns="" id="{55856DB2-44EF-413E-B792-EFF0409DE1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2502" name="Freeform: Shape 12315">
              <a:extLst>
                <a:ext uri="{FF2B5EF4-FFF2-40B4-BE49-F238E27FC236}">
                  <a16:creationId xmlns:a16="http://schemas.microsoft.com/office/drawing/2014/main" xmlns="" id="{3E2C35C7-1280-4F14-9553-11374063EB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2503" name="Freeform: Shape 12316">
              <a:extLst>
                <a:ext uri="{FF2B5EF4-FFF2-40B4-BE49-F238E27FC236}">
                  <a16:creationId xmlns:a16="http://schemas.microsoft.com/office/drawing/2014/main" xmlns="" id="{A0376E68-4370-4BE5-917D-39794960D8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2318" name="Freeform: Shape 12317">
              <a:extLst>
                <a:ext uri="{FF2B5EF4-FFF2-40B4-BE49-F238E27FC236}">
                  <a16:creationId xmlns:a16="http://schemas.microsoft.com/office/drawing/2014/main" xmlns="" id="{90D187E9-AB0A-480D-B60A-74F7F26FFA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12292" name="Picture 4" descr="Obrázkové výsledky pre: goji berry">
            <a:extLst>
              <a:ext uri="{FF2B5EF4-FFF2-40B4-BE49-F238E27FC236}">
                <a16:creationId xmlns:a16="http://schemas.microsoft.com/office/drawing/2014/main" xmlns="" id="{9492AC6B-8F90-3EB6-75EE-C22F1F64077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420968" y="3397272"/>
            <a:ext cx="3406456" cy="2430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4524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3FE4E63-4533-AE9D-38DA-C6447E464DE6}"/>
              </a:ext>
            </a:extLst>
          </p:cNvPr>
          <p:cNvSpPr>
            <a:spLocks noGrp="1"/>
          </p:cNvSpPr>
          <p:nvPr>
            <p:ph type="title"/>
          </p:nvPr>
        </p:nvSpPr>
        <p:spPr>
          <a:xfrm>
            <a:off x="373224" y="383787"/>
            <a:ext cx="11485984" cy="1325563"/>
          </a:xfrm>
        </p:spPr>
        <p:txBody>
          <a:bodyPr/>
          <a:lstStyle/>
          <a:p>
            <a:r>
              <a:rPr lang="en-US" b="1" dirty="0"/>
              <a:t>Where can you find </a:t>
            </a:r>
            <a:r>
              <a:rPr lang="sk-SK" b="1" dirty="0"/>
              <a:t>GOJI</a:t>
            </a:r>
            <a:r>
              <a:rPr lang="en-US" b="1" dirty="0"/>
              <a:t> from the </a:t>
            </a:r>
            <a:r>
              <a:rPr lang="sk-SK" b="1" dirty="0"/>
              <a:t>H</a:t>
            </a:r>
            <a:r>
              <a:rPr lang="en-US" b="1" dirty="0" err="1"/>
              <a:t>ont</a:t>
            </a:r>
            <a:r>
              <a:rPr lang="en-US" b="1" dirty="0"/>
              <a:t> region?</a:t>
            </a:r>
            <a:endParaRPr lang="sk-SK" b="1" dirty="0"/>
          </a:p>
        </p:txBody>
      </p:sp>
      <p:pic>
        <p:nvPicPr>
          <p:cNvPr id="6" name="Zástupný objekt pre obsah 5" descr="Obrázok, na ktorom je snímka obrazovky, text, mapa&#10;&#10;Automaticky generovaný popis">
            <a:extLst>
              <a:ext uri="{FF2B5EF4-FFF2-40B4-BE49-F238E27FC236}">
                <a16:creationId xmlns:a16="http://schemas.microsoft.com/office/drawing/2014/main" xmlns="" id="{9412DDAF-5FBF-680B-502C-2C822B3D7BC1}"/>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661" b="2661"/>
          <a:stretch/>
        </p:blipFill>
        <p:spPr>
          <a:xfrm>
            <a:off x="16868" y="1690688"/>
            <a:ext cx="12158263" cy="5042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78861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2" name="Rectangle 6161">
            <a:extLst>
              <a:ext uri="{FF2B5EF4-FFF2-40B4-BE49-F238E27FC236}">
                <a16:creationId xmlns:a16="http://schemas.microsoft.com/office/drawing/2014/main" xmlns="" id="{638B61BD-0EE1-4D29-B894-126CD61C5D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3" name="Freeform: Shape 6163">
            <a:extLst>
              <a:ext uri="{FF2B5EF4-FFF2-40B4-BE49-F238E27FC236}">
                <a16:creationId xmlns:a16="http://schemas.microsoft.com/office/drawing/2014/main" xmlns="" id="{BBC14DD5-C584-4158-BF76-ECE3C6DB4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Nadpis 1">
            <a:extLst>
              <a:ext uri="{FF2B5EF4-FFF2-40B4-BE49-F238E27FC236}">
                <a16:creationId xmlns:a16="http://schemas.microsoft.com/office/drawing/2014/main" xmlns="" id="{3DE43FDF-967D-3E39-1DAA-C1A637BE2829}"/>
              </a:ext>
            </a:extLst>
          </p:cNvPr>
          <p:cNvSpPr>
            <a:spLocks noGrp="1"/>
          </p:cNvSpPr>
          <p:nvPr>
            <p:ph type="title"/>
          </p:nvPr>
        </p:nvSpPr>
        <p:spPr>
          <a:xfrm>
            <a:off x="971368" y="-685962"/>
            <a:ext cx="6125964" cy="1906863"/>
          </a:xfrm>
        </p:spPr>
        <p:txBody>
          <a:bodyPr anchor="b">
            <a:normAutofit/>
          </a:bodyPr>
          <a:lstStyle/>
          <a:p>
            <a:r>
              <a:rPr lang="sk-SK" b="1" dirty="0"/>
              <a:t>Olej HONT</a:t>
            </a:r>
          </a:p>
        </p:txBody>
      </p:sp>
      <p:sp>
        <p:nvSpPr>
          <p:cNvPr id="3" name="Zástupný objekt pre obsah 2">
            <a:extLst>
              <a:ext uri="{FF2B5EF4-FFF2-40B4-BE49-F238E27FC236}">
                <a16:creationId xmlns:a16="http://schemas.microsoft.com/office/drawing/2014/main" xmlns="" id="{070FD318-A2F3-7555-DBA4-193A9A5C9BB3}"/>
              </a:ext>
            </a:extLst>
          </p:cNvPr>
          <p:cNvSpPr>
            <a:spLocks noGrp="1"/>
          </p:cNvSpPr>
          <p:nvPr>
            <p:ph idx="1"/>
          </p:nvPr>
        </p:nvSpPr>
        <p:spPr>
          <a:xfrm>
            <a:off x="971368" y="1340427"/>
            <a:ext cx="4664854" cy="5278582"/>
          </a:xfrm>
        </p:spPr>
        <p:txBody>
          <a:bodyPr>
            <a:normAutofit lnSpcReduction="10000"/>
          </a:bodyPr>
          <a:lstStyle/>
          <a:p>
            <a:r>
              <a:rPr lang="en-US" sz="1200" dirty="0" err="1"/>
              <a:t>Hont</a:t>
            </a:r>
            <a:r>
              <a:rPr lang="en-US" sz="1200" dirty="0"/>
              <a:t> Oil is a small, regional producer of cold-pressed vegetable oils of the highest quality, and we are completely committed to the country in which we live. </a:t>
            </a:r>
            <a:endParaRPr lang="sk-SK" sz="1200" dirty="0"/>
          </a:p>
          <a:p>
            <a:r>
              <a:rPr lang="en-US" sz="1200" dirty="0"/>
              <a:t>From here </a:t>
            </a:r>
            <a:r>
              <a:rPr lang="sk-SK" sz="1200" dirty="0" err="1"/>
              <a:t>they</a:t>
            </a:r>
            <a:r>
              <a:rPr lang="sk-SK" sz="1200" dirty="0"/>
              <a:t> </a:t>
            </a:r>
            <a:r>
              <a:rPr lang="en-US" sz="1200" dirty="0"/>
              <a:t>draw </a:t>
            </a:r>
            <a:r>
              <a:rPr lang="sk-SK" sz="1200" dirty="0" err="1"/>
              <a:t>their</a:t>
            </a:r>
            <a:r>
              <a:rPr lang="en-US" sz="1200" dirty="0"/>
              <a:t> raw materials, whenever possible, from the </a:t>
            </a:r>
            <a:r>
              <a:rPr lang="en-US" sz="1200" dirty="0" err="1"/>
              <a:t>Hont</a:t>
            </a:r>
            <a:r>
              <a:rPr lang="en-US" sz="1200" dirty="0"/>
              <a:t> region. </a:t>
            </a:r>
            <a:endParaRPr lang="sk-SK" sz="1200" dirty="0"/>
          </a:p>
          <a:p>
            <a:r>
              <a:rPr lang="en-US" sz="1200" dirty="0"/>
              <a:t>Anyway, with a 100% guarantee from Slovakia.</a:t>
            </a:r>
            <a:endParaRPr lang="sk-SK" sz="1200" dirty="0"/>
          </a:p>
          <a:p>
            <a:r>
              <a:rPr lang="en-US" sz="1200" dirty="0"/>
              <a:t>Just as the connection to the region is important to them, the quality of their products is also important to them.  And for us, quality means the following:</a:t>
            </a:r>
          </a:p>
          <a:p>
            <a:r>
              <a:rPr lang="en-US" sz="1200" dirty="0"/>
              <a:t>They choose the raw material for pressing exclusively from small, responsible growers whom they know personally and who value the land on which they grow. </a:t>
            </a:r>
            <a:endParaRPr lang="sk-SK" sz="1200" dirty="0"/>
          </a:p>
          <a:p>
            <a:r>
              <a:rPr lang="en-US" sz="1200" dirty="0"/>
              <a:t>This raw material does not travel half the world, at most half of Slovakia, or it is even grown here around the corner. </a:t>
            </a:r>
            <a:endParaRPr lang="sk-SK" sz="1200" dirty="0"/>
          </a:p>
          <a:p>
            <a:r>
              <a:rPr lang="en-US" sz="1200" dirty="0"/>
              <a:t>The seeds are carefully inspected before pressing. </a:t>
            </a:r>
            <a:endParaRPr lang="sk-SK" sz="1200" dirty="0"/>
          </a:p>
          <a:p>
            <a:r>
              <a:rPr lang="en-US" sz="1200" dirty="0"/>
              <a:t>The production of oils takes place exclusively by a single cold pressing in a screw press of the latest generation. </a:t>
            </a:r>
            <a:endParaRPr lang="sk-SK" sz="1200" dirty="0"/>
          </a:p>
          <a:p>
            <a:r>
              <a:rPr lang="en-US" sz="1200" dirty="0"/>
              <a:t>A careful and gentle pressing process, in which they care about quality, not quantity, guarantees the top quality of these oils. </a:t>
            </a:r>
            <a:endParaRPr lang="sk-SK" sz="1200" dirty="0"/>
          </a:p>
          <a:p>
            <a:r>
              <a:rPr lang="en-US" sz="1200" dirty="0"/>
              <a:t>This applies to the taste, color, smell and valuable substance content of natural vegetable oils.</a:t>
            </a:r>
            <a:endParaRPr lang="sk-SK" sz="1200" dirty="0"/>
          </a:p>
          <a:p>
            <a:r>
              <a:rPr lang="en-US" sz="1200" dirty="0"/>
              <a:t> After pressing, they do not filter the oils, but simply let them sediment, thus preserving the power of nature hidden in cold-pressed oils. </a:t>
            </a:r>
            <a:endParaRPr lang="sk-SK" sz="1200" dirty="0"/>
          </a:p>
          <a:p>
            <a:r>
              <a:rPr lang="en-US" sz="1200" dirty="0"/>
              <a:t>After sedimentation, the oil is bottled by hand.</a:t>
            </a:r>
            <a:endParaRPr lang="sk-SK" sz="1050" dirty="0"/>
          </a:p>
        </p:txBody>
      </p:sp>
      <p:pic>
        <p:nvPicPr>
          <p:cNvPr id="6146" name="Picture 2">
            <a:extLst>
              <a:ext uri="{FF2B5EF4-FFF2-40B4-BE49-F238E27FC236}">
                <a16:creationId xmlns:a16="http://schemas.microsoft.com/office/drawing/2014/main" xmlns="" id="{22CD810E-F3F2-F8CF-2A8E-EEA57F0B52C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8911988" y="440070"/>
            <a:ext cx="2880182" cy="2282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148" name="Picture 4" descr="Opis fotky nie je k dispozícii.">
            <a:extLst>
              <a:ext uri="{FF2B5EF4-FFF2-40B4-BE49-F238E27FC236}">
                <a16:creationId xmlns:a16="http://schemas.microsoft.com/office/drawing/2014/main" xmlns="" id="{4F5AD518-5A84-EAB8-0846-851B938D008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555779" y="3192458"/>
            <a:ext cx="1451844" cy="2175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 name="Obrázok 5" descr="title">
            <a:extLst>
              <a:ext uri="{FF2B5EF4-FFF2-40B4-BE49-F238E27FC236}">
                <a16:creationId xmlns:a16="http://schemas.microsoft.com/office/drawing/2014/main" xmlns="" id="{4316E58C-3CEB-F1E3-6DFA-95A8A56C89B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9601200" y="5197804"/>
            <a:ext cx="2142700" cy="546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72774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DAB0B0FC-FD26-730E-09CF-3614976E3F25}"/>
              </a:ext>
            </a:extLst>
          </p:cNvPr>
          <p:cNvSpPr>
            <a:spLocks noGrp="1"/>
          </p:cNvSpPr>
          <p:nvPr>
            <p:ph type="title"/>
          </p:nvPr>
        </p:nvSpPr>
        <p:spPr>
          <a:xfrm>
            <a:off x="838200" y="1641752"/>
            <a:ext cx="4391024" cy="1323439"/>
          </a:xfrm>
        </p:spPr>
        <p:txBody>
          <a:bodyPr anchor="t">
            <a:normAutofit/>
          </a:bodyPr>
          <a:lstStyle/>
          <a:p>
            <a:r>
              <a:rPr lang="sk-SK" sz="4000" b="1">
                <a:solidFill>
                  <a:schemeClr val="bg1"/>
                </a:solidFill>
              </a:rPr>
              <a:t>Products:</a:t>
            </a:r>
            <a:endParaRPr lang="sk-SK" sz="4000">
              <a:solidFill>
                <a:schemeClr val="bg1"/>
              </a:solidFill>
            </a:endParaRPr>
          </a:p>
        </p:txBody>
      </p:sp>
      <p:sp>
        <p:nvSpPr>
          <p:cNvPr id="3" name="Zástupný objekt pre obsah 2">
            <a:extLst>
              <a:ext uri="{FF2B5EF4-FFF2-40B4-BE49-F238E27FC236}">
                <a16:creationId xmlns:a16="http://schemas.microsoft.com/office/drawing/2014/main" xmlns="" id="{5999B9CE-7595-709A-614D-3286856D4E1E}"/>
              </a:ext>
            </a:extLst>
          </p:cNvPr>
          <p:cNvSpPr>
            <a:spLocks noGrp="1"/>
          </p:cNvSpPr>
          <p:nvPr>
            <p:ph idx="1"/>
          </p:nvPr>
        </p:nvSpPr>
        <p:spPr>
          <a:xfrm>
            <a:off x="446809" y="2369127"/>
            <a:ext cx="5382491" cy="4010891"/>
          </a:xfrm>
        </p:spPr>
        <p:txBody>
          <a:bodyPr>
            <a:normAutofit fontScale="92500" lnSpcReduction="10000"/>
          </a:bodyPr>
          <a:lstStyle/>
          <a:p>
            <a:pPr marL="0" indent="0">
              <a:buNone/>
            </a:pPr>
            <a:r>
              <a:rPr lang="sk-SK" sz="3000" b="1" dirty="0">
                <a:solidFill>
                  <a:schemeClr val="bg1">
                    <a:alpha val="80000"/>
                  </a:schemeClr>
                </a:solidFill>
              </a:rPr>
              <a:t>H</a:t>
            </a:r>
            <a:r>
              <a:rPr lang="en-US" sz="3000" b="1" dirty="0">
                <a:solidFill>
                  <a:schemeClr val="bg1">
                    <a:alpha val="80000"/>
                  </a:schemeClr>
                </a:solidFill>
              </a:rPr>
              <a:t>emp oil</a:t>
            </a:r>
            <a:r>
              <a:rPr lang="sk-SK" sz="3000" b="1" dirty="0">
                <a:solidFill>
                  <a:schemeClr val="bg1">
                    <a:alpha val="80000"/>
                  </a:schemeClr>
                </a:solidFill>
              </a:rPr>
              <a:t>:</a:t>
            </a:r>
            <a:endParaRPr lang="en-US" sz="3000" b="1" dirty="0">
              <a:solidFill>
                <a:schemeClr val="bg1">
                  <a:alpha val="80000"/>
                </a:schemeClr>
              </a:solidFill>
            </a:endParaRPr>
          </a:p>
          <a:p>
            <a:r>
              <a:rPr lang="en-US" sz="1600" dirty="0">
                <a:solidFill>
                  <a:schemeClr val="bg1">
                    <a:alpha val="80000"/>
                  </a:schemeClr>
                </a:solidFill>
              </a:rPr>
              <a:t>it is pressed from hemp seeds grown either in the </a:t>
            </a:r>
            <a:r>
              <a:rPr lang="en-US" sz="1600" dirty="0" err="1">
                <a:solidFill>
                  <a:schemeClr val="bg1">
                    <a:alpha val="80000"/>
                  </a:schemeClr>
                </a:solidFill>
              </a:rPr>
              <a:t>Hont</a:t>
            </a:r>
            <a:r>
              <a:rPr lang="en-US" sz="1600" dirty="0">
                <a:solidFill>
                  <a:schemeClr val="bg1">
                    <a:alpha val="80000"/>
                  </a:schemeClr>
                </a:solidFill>
              </a:rPr>
              <a:t> region or elsewhere in Slovakia.</a:t>
            </a:r>
          </a:p>
          <a:p>
            <a:r>
              <a:rPr lang="en-US" sz="1600" dirty="0">
                <a:solidFill>
                  <a:schemeClr val="bg1">
                    <a:alpha val="80000"/>
                  </a:schemeClr>
                </a:solidFill>
              </a:rPr>
              <a:t>Like all our oils, it is pressed in a gentle way and is unfiltered, where all valuable substances in the oil are preserved.</a:t>
            </a:r>
          </a:p>
          <a:p>
            <a:r>
              <a:rPr lang="en-US" sz="1600" dirty="0">
                <a:solidFill>
                  <a:schemeClr val="bg1">
                    <a:alpha val="80000"/>
                  </a:schemeClr>
                </a:solidFill>
              </a:rPr>
              <a:t>It is popularly called a "blood vessel brush" – it cleanses blood vessels from clogging, helps the patency of blood vessels, and thus improves blood cholesterol levels and lowers blood pressure, helps with varicose veins, helps in the treatment of cardiovascular diseases and cardiac arrhythmia, in the treatment of diabetes</a:t>
            </a:r>
            <a:r>
              <a:rPr lang="sk-SK" sz="1600" dirty="0">
                <a:solidFill>
                  <a:schemeClr val="bg1">
                    <a:alpha val="80000"/>
                  </a:schemeClr>
                </a:solidFill>
              </a:rPr>
              <a:t>.</a:t>
            </a:r>
          </a:p>
          <a:p>
            <a:r>
              <a:rPr lang="en-US" sz="1600" dirty="0">
                <a:solidFill>
                  <a:schemeClr val="bg1">
                    <a:alpha val="80000"/>
                  </a:schemeClr>
                </a:solidFill>
              </a:rPr>
              <a:t>It has strong anti-inflammatory, antifungal and regenerative effects - it helps with atopic eczema, psoriasis, or psoriasis. It supports the establishment of hormonal balance, especially during menopause, strengthens the immune system and blocks allergic reactions. Hemp oil also visibly improves the quality of hair and nails</a:t>
            </a:r>
            <a:endParaRPr lang="sk-SK" sz="1600" dirty="0">
              <a:solidFill>
                <a:schemeClr val="bg1">
                  <a:alpha val="80000"/>
                </a:schemeClr>
              </a:solidFill>
            </a:endParaRPr>
          </a:p>
        </p:txBody>
      </p:sp>
      <p:grpSp>
        <p:nvGrpSpPr>
          <p:cNvPr id="11" name="Group 10">
            <a:extLst>
              <a:ext uri="{FF2B5EF4-FFF2-40B4-BE49-F238E27FC236}">
                <a16:creationId xmlns:a16="http://schemas.microsoft.com/office/drawing/2014/main" xmlns="" id="{D44E3F87-3D58-4B03-86B2-15A5C5B9C9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2" name="Group 11">
              <a:extLst>
                <a:ext uri="{FF2B5EF4-FFF2-40B4-BE49-F238E27FC236}">
                  <a16:creationId xmlns:a16="http://schemas.microsoft.com/office/drawing/2014/main" xmlns="" id="{B4D09509-F6FC-47A6-B196-CCCFD8E8305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6096001" y="841376"/>
              <a:ext cx="5260975" cy="4707593"/>
              <a:chOff x="6096001" y="841376"/>
              <a:chExt cx="5260975" cy="4707593"/>
            </a:xfrm>
          </p:grpSpPr>
          <p:sp>
            <p:nvSpPr>
              <p:cNvPr id="32" name="Freeform: Shape 15">
                <a:extLst>
                  <a:ext uri="{FF2B5EF4-FFF2-40B4-BE49-F238E27FC236}">
                    <a16:creationId xmlns:a16="http://schemas.microsoft.com/office/drawing/2014/main" xmlns="" id="{BA5B9D66-192D-4F12-964D-2B23A1D27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16">
                <a:extLst>
                  <a:ext uri="{FF2B5EF4-FFF2-40B4-BE49-F238E27FC236}">
                    <a16:creationId xmlns:a16="http://schemas.microsoft.com/office/drawing/2014/main" xmlns="" id="{C9C14E68-C469-4A71-AF08-169DB545FC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xmlns="" id="{B2C18990-7F62-45E8-B68F-47E95E4812FC}"/>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6096000" y="4138312"/>
              <a:ext cx="5260975" cy="1410656"/>
              <a:chOff x="6096000" y="4138312"/>
              <a:chExt cx="5260975" cy="1410656"/>
            </a:xfrm>
          </p:grpSpPr>
          <p:sp>
            <p:nvSpPr>
              <p:cNvPr id="14" name="Freeform: Shape 13">
                <a:extLst>
                  <a:ext uri="{FF2B5EF4-FFF2-40B4-BE49-F238E27FC236}">
                    <a16:creationId xmlns:a16="http://schemas.microsoft.com/office/drawing/2014/main" xmlns="" id="{AC206BB2-3759-4DF0-9932-7445B6367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xmlns="" id="{381FA6FA-3CB6-4F57-8871-82DDE5BE86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cstate="print">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Obrázok 3" descr="Obrázok, na ktorom je nápoj, sklenená fľaša, alkohol, alkoholický nápoj&#10;&#10;Automaticky generovaný popis">
            <a:extLst>
              <a:ext uri="{FF2B5EF4-FFF2-40B4-BE49-F238E27FC236}">
                <a16:creationId xmlns:a16="http://schemas.microsoft.com/office/drawing/2014/main" xmlns="" id="{E20F8091-1B4F-04D2-910F-1E73329C260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450281" y="1001744"/>
            <a:ext cx="2369127" cy="4084702"/>
          </a:xfrm>
          <a:prstGeom prst="rect">
            <a:avLst/>
          </a:prstGeom>
          <a:noFill/>
        </p:spPr>
      </p:pic>
    </p:spTree>
    <p:extLst>
      <p:ext uri="{BB962C8B-B14F-4D97-AF65-F5344CB8AC3E}">
        <p14:creationId xmlns:p14="http://schemas.microsoft.com/office/powerpoint/2010/main" xmlns="" val="1597309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77982E16-73BD-1AEC-B21B-70AB5B0FDEDF}"/>
              </a:ext>
            </a:extLst>
          </p:cNvPr>
          <p:cNvSpPr>
            <a:spLocks noGrp="1"/>
          </p:cNvSpPr>
          <p:nvPr>
            <p:ph type="title"/>
          </p:nvPr>
        </p:nvSpPr>
        <p:spPr>
          <a:xfrm>
            <a:off x="5086927" y="394843"/>
            <a:ext cx="6140449" cy="1323439"/>
          </a:xfrm>
        </p:spPr>
        <p:txBody>
          <a:bodyPr anchor="t">
            <a:normAutofit/>
          </a:bodyPr>
          <a:lstStyle/>
          <a:p>
            <a:r>
              <a:rPr lang="sk-SK" sz="4000" b="1" dirty="0" err="1">
                <a:solidFill>
                  <a:schemeClr val="bg1"/>
                </a:solidFill>
              </a:rPr>
              <a:t>Products</a:t>
            </a:r>
            <a:r>
              <a:rPr lang="sk-SK" sz="4000" dirty="0">
                <a:solidFill>
                  <a:schemeClr val="bg1"/>
                </a:solidFill>
              </a:rPr>
              <a:t>:</a:t>
            </a:r>
          </a:p>
        </p:txBody>
      </p:sp>
      <p:grpSp>
        <p:nvGrpSpPr>
          <p:cNvPr id="11" name="Group 10">
            <a:extLst>
              <a:ext uri="{FF2B5EF4-FFF2-40B4-BE49-F238E27FC236}">
                <a16:creationId xmlns:a16="http://schemas.microsoft.com/office/drawing/2014/main" xmlns="" id="{36AB285A-81F9-42F0-A9FD-0058EB46EF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2" name="Group 11">
              <a:extLst>
                <a:ext uri="{FF2B5EF4-FFF2-40B4-BE49-F238E27FC236}">
                  <a16:creationId xmlns:a16="http://schemas.microsoft.com/office/drawing/2014/main" xmlns="" id="{A08FF3E0-ABFD-4639-B6D5-59DC3C50432B}"/>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2" y="-1"/>
              <a:ext cx="4572002" cy="6858002"/>
              <a:chOff x="-2" y="-1"/>
              <a:chExt cx="4572002" cy="6858002"/>
            </a:xfrm>
            <a:effectLst/>
          </p:grpSpPr>
          <p:sp>
            <p:nvSpPr>
              <p:cNvPr id="20" name="Freeform: Shape 19">
                <a:extLst>
                  <a:ext uri="{FF2B5EF4-FFF2-40B4-BE49-F238E27FC236}">
                    <a16:creationId xmlns:a16="http://schemas.microsoft.com/office/drawing/2014/main" xmlns="" id="{05F28668-2B20-456B-B40F-9496D0A01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345261A6-F525-4DE2-99D5-BD04602D3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xmlns="" id="{5726B9BC-5A36-4E2B-ACA8-E750DAF63CB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xmlns="" id="{D3D8668E-61B9-48EF-9EBA-555647BA6D4D}"/>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xmlns="" id="{3B5CB98A-8493-4791-B351-0BC590BB9A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xmlns="" id="{4CA2FB47-60A5-434E-9BA4-1FF65518A1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xmlns="" id="{406D9D90-1212-40FF-BAB0-8A661FC855E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6" name="Freeform: Shape 15">
                  <a:extLst>
                    <a:ext uri="{FF2B5EF4-FFF2-40B4-BE49-F238E27FC236}">
                      <a16:creationId xmlns:a16="http://schemas.microsoft.com/office/drawing/2014/main" xmlns="" id="{903898C6-CE98-4636-8CE5-5172BD2B9B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xmlns="" id="{F5326F39-37DB-4935-9AD9-746655D5DD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4" name="Obrázok 3" descr="Obrázok, na ktorom je fľaša, rastlina, zelená, sklenená fľaša&#10;&#10;Automaticky generovaný popis">
            <a:extLst>
              <a:ext uri="{FF2B5EF4-FFF2-40B4-BE49-F238E27FC236}">
                <a16:creationId xmlns:a16="http://schemas.microsoft.com/office/drawing/2014/main" xmlns="" id="{A39E8E4D-158D-9813-14DB-F24A82D8650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842681" y="1429488"/>
            <a:ext cx="2648510" cy="4579200"/>
          </a:xfrm>
          <a:prstGeom prst="rect">
            <a:avLst/>
          </a:prstGeom>
          <a:noFill/>
        </p:spPr>
      </p:pic>
      <p:sp>
        <p:nvSpPr>
          <p:cNvPr id="3" name="Zástupný objekt pre obsah 2">
            <a:extLst>
              <a:ext uri="{FF2B5EF4-FFF2-40B4-BE49-F238E27FC236}">
                <a16:creationId xmlns:a16="http://schemas.microsoft.com/office/drawing/2014/main" xmlns="" id="{B6C95E7D-9456-B2EE-E570-28A447D01931}"/>
              </a:ext>
            </a:extLst>
          </p:cNvPr>
          <p:cNvSpPr>
            <a:spLocks noGrp="1"/>
          </p:cNvSpPr>
          <p:nvPr>
            <p:ph idx="1"/>
          </p:nvPr>
        </p:nvSpPr>
        <p:spPr>
          <a:xfrm>
            <a:off x="5086927" y="1397293"/>
            <a:ext cx="6140449" cy="5065863"/>
          </a:xfrm>
        </p:spPr>
        <p:txBody>
          <a:bodyPr>
            <a:normAutofit lnSpcReduction="10000"/>
          </a:bodyPr>
          <a:lstStyle/>
          <a:p>
            <a:pPr marL="0" indent="0">
              <a:buNone/>
            </a:pPr>
            <a:r>
              <a:rPr lang="sk-SK" b="1" dirty="0">
                <a:solidFill>
                  <a:schemeClr val="bg1">
                    <a:alpha val="80000"/>
                  </a:schemeClr>
                </a:solidFill>
              </a:rPr>
              <a:t>C</a:t>
            </a:r>
            <a:r>
              <a:rPr lang="en-US" b="1" dirty="0" err="1">
                <a:solidFill>
                  <a:schemeClr val="bg1">
                    <a:alpha val="80000"/>
                  </a:schemeClr>
                </a:solidFill>
              </a:rPr>
              <a:t>anola</a:t>
            </a:r>
            <a:r>
              <a:rPr lang="en-US" b="1" dirty="0">
                <a:solidFill>
                  <a:schemeClr val="bg1">
                    <a:alpha val="80000"/>
                  </a:schemeClr>
                </a:solidFill>
              </a:rPr>
              <a:t> oil</a:t>
            </a:r>
          </a:p>
          <a:p>
            <a:r>
              <a:rPr lang="en-US" sz="2000" dirty="0">
                <a:solidFill>
                  <a:schemeClr val="bg1">
                    <a:alpha val="80000"/>
                  </a:schemeClr>
                </a:solidFill>
              </a:rPr>
              <a:t>received the "</a:t>
            </a:r>
            <a:r>
              <a:rPr lang="en-US" sz="2000" dirty="0" err="1">
                <a:solidFill>
                  <a:schemeClr val="bg1">
                    <a:alpha val="80000"/>
                  </a:schemeClr>
                </a:solidFill>
              </a:rPr>
              <a:t>Hont</a:t>
            </a:r>
            <a:r>
              <a:rPr lang="en-US" sz="2000" dirty="0">
                <a:solidFill>
                  <a:schemeClr val="bg1">
                    <a:alpha val="80000"/>
                  </a:schemeClr>
                </a:solidFill>
              </a:rPr>
              <a:t> Regional Product" certificate.</a:t>
            </a:r>
          </a:p>
          <a:p>
            <a:r>
              <a:rPr lang="en-US" sz="2000" dirty="0">
                <a:solidFill>
                  <a:schemeClr val="bg1">
                    <a:alpha val="80000"/>
                  </a:schemeClr>
                </a:solidFill>
              </a:rPr>
              <a:t>it is pressed using a gentle cold method</a:t>
            </a:r>
          </a:p>
          <a:p>
            <a:r>
              <a:rPr lang="en-US" sz="2000" dirty="0">
                <a:solidFill>
                  <a:schemeClr val="bg1">
                    <a:alpha val="80000"/>
                  </a:schemeClr>
                </a:solidFill>
              </a:rPr>
              <a:t>It is made without heat treatment and any chemical treatment.</a:t>
            </a:r>
          </a:p>
          <a:p>
            <a:r>
              <a:rPr lang="en-US" sz="2000" dirty="0">
                <a:solidFill>
                  <a:schemeClr val="bg1">
                    <a:alpha val="80000"/>
                  </a:schemeClr>
                </a:solidFill>
              </a:rPr>
              <a:t>is unrefined and unfiltered oil </a:t>
            </a:r>
          </a:p>
          <a:p>
            <a:r>
              <a:rPr lang="en-US" sz="2000" dirty="0">
                <a:solidFill>
                  <a:schemeClr val="bg1">
                    <a:alpha val="80000"/>
                  </a:schemeClr>
                </a:solidFill>
              </a:rPr>
              <a:t>With this production process, all valuable substances are preserved in the oil.</a:t>
            </a:r>
          </a:p>
          <a:p>
            <a:r>
              <a:rPr lang="en-US" sz="2000" dirty="0">
                <a:solidFill>
                  <a:schemeClr val="bg1">
                    <a:alpha val="80000"/>
                  </a:schemeClr>
                </a:solidFill>
              </a:rPr>
              <a:t>With its composition, it has a beneficial effect on the cardiovascular system, blood pressure, blood cholesterol levels, metabolism and digestion, memory, proper development of muscles, red blood cells, proper function of cell membranes, vision, as well as the overall external healthy appearance of the body, as it slows down skin aging, strengthens hair and nails, helps with skin diseases</a:t>
            </a:r>
            <a:endParaRPr lang="sk-SK" sz="2000" dirty="0">
              <a:solidFill>
                <a:schemeClr val="bg1">
                  <a:alpha val="80000"/>
                </a:schemeClr>
              </a:solidFill>
            </a:endParaRPr>
          </a:p>
        </p:txBody>
      </p:sp>
    </p:spTree>
    <p:extLst>
      <p:ext uri="{BB962C8B-B14F-4D97-AF65-F5344CB8AC3E}">
        <p14:creationId xmlns:p14="http://schemas.microsoft.com/office/powerpoint/2010/main" xmlns="" val="3689913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xmlns="" id="{375B19E4-0108-41C4-8DB1-11BAE0B49D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xmlns="" id="{4453CC56-8E1B-01CF-8130-2341B0670618}"/>
              </a:ext>
            </a:extLst>
          </p:cNvPr>
          <p:cNvSpPr>
            <a:spLocks noGrp="1"/>
          </p:cNvSpPr>
          <p:nvPr>
            <p:ph type="title"/>
          </p:nvPr>
        </p:nvSpPr>
        <p:spPr>
          <a:xfrm>
            <a:off x="6217919" y="669925"/>
            <a:ext cx="4635609" cy="1325563"/>
          </a:xfrm>
        </p:spPr>
        <p:txBody>
          <a:bodyPr anchor="b">
            <a:normAutofit/>
          </a:bodyPr>
          <a:lstStyle/>
          <a:p>
            <a:r>
              <a:rPr lang="sk-SK" sz="3800" b="1" dirty="0" err="1">
                <a:solidFill>
                  <a:schemeClr val="bg1"/>
                </a:solidFill>
              </a:rPr>
              <a:t>Products</a:t>
            </a:r>
            <a:r>
              <a:rPr lang="sk-SK" sz="3800" dirty="0">
                <a:solidFill>
                  <a:schemeClr val="bg1"/>
                </a:solidFill>
              </a:rPr>
              <a:t>:</a:t>
            </a:r>
          </a:p>
        </p:txBody>
      </p:sp>
      <p:pic>
        <p:nvPicPr>
          <p:cNvPr id="4" name="Obrázok 3" descr="Obrázok, na ktorom je nápoj, jedlo, alkohol, sklenená fľaša&#10;&#10;Automaticky generovaný popis">
            <a:extLst>
              <a:ext uri="{FF2B5EF4-FFF2-40B4-BE49-F238E27FC236}">
                <a16:creationId xmlns:a16="http://schemas.microsoft.com/office/drawing/2014/main" xmlns="" id="{CF2BA623-8BA3-238E-775C-B5E2F945A5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3960495" cy="6858000"/>
          </a:xfrm>
          <a:prstGeom prst="rect">
            <a:avLst/>
          </a:prstGeom>
          <a:noFill/>
        </p:spPr>
      </p:pic>
      <p:cxnSp>
        <p:nvCxnSpPr>
          <p:cNvPr id="11" name="Straight Connector 10">
            <a:extLst>
              <a:ext uri="{FF2B5EF4-FFF2-40B4-BE49-F238E27FC236}">
                <a16:creationId xmlns:a16="http://schemas.microsoft.com/office/drawing/2014/main" xmlns="" id="{CEA14AE1-71AB-4B18-826E-F563FF4288D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jekt pre obsah 2">
            <a:extLst>
              <a:ext uri="{FF2B5EF4-FFF2-40B4-BE49-F238E27FC236}">
                <a16:creationId xmlns:a16="http://schemas.microsoft.com/office/drawing/2014/main" xmlns="" id="{652EA12E-0999-80A3-1FBB-0D3FE0A32D55}"/>
              </a:ext>
            </a:extLst>
          </p:cNvPr>
          <p:cNvSpPr>
            <a:spLocks noGrp="1"/>
          </p:cNvSpPr>
          <p:nvPr>
            <p:ph idx="1"/>
          </p:nvPr>
        </p:nvSpPr>
        <p:spPr>
          <a:xfrm>
            <a:off x="6217919" y="2171701"/>
            <a:ext cx="4635609" cy="4478480"/>
          </a:xfrm>
        </p:spPr>
        <p:txBody>
          <a:bodyPr>
            <a:normAutofit lnSpcReduction="10000"/>
          </a:bodyPr>
          <a:lstStyle/>
          <a:p>
            <a:r>
              <a:rPr lang="sk-SK" sz="2400" b="1" dirty="0" err="1">
                <a:solidFill>
                  <a:schemeClr val="bg1"/>
                </a:solidFill>
              </a:rPr>
              <a:t>Walnut</a:t>
            </a:r>
            <a:r>
              <a:rPr lang="sk-SK" sz="2400" b="1" dirty="0">
                <a:solidFill>
                  <a:schemeClr val="bg1"/>
                </a:solidFill>
              </a:rPr>
              <a:t> </a:t>
            </a:r>
            <a:r>
              <a:rPr lang="sk-SK" sz="2400" b="1" dirty="0" err="1">
                <a:solidFill>
                  <a:schemeClr val="bg1"/>
                </a:solidFill>
              </a:rPr>
              <a:t>oil</a:t>
            </a:r>
            <a:r>
              <a:rPr lang="sk-SK" sz="2400" dirty="0">
                <a:solidFill>
                  <a:schemeClr val="bg1"/>
                </a:solidFill>
              </a:rPr>
              <a:t>:</a:t>
            </a:r>
          </a:p>
          <a:p>
            <a:r>
              <a:rPr lang="en-US" sz="1600" dirty="0">
                <a:solidFill>
                  <a:schemeClr val="bg1"/>
                </a:solidFill>
              </a:rPr>
              <a:t>it is pressed by a gentle cold method, the first pressing</a:t>
            </a:r>
          </a:p>
          <a:p>
            <a:r>
              <a:rPr lang="en-US" sz="1600" dirty="0">
                <a:solidFill>
                  <a:schemeClr val="bg1"/>
                </a:solidFill>
              </a:rPr>
              <a:t>It is made without heat treatment and any chemical treatment</a:t>
            </a:r>
          </a:p>
          <a:p>
            <a:r>
              <a:rPr lang="en-US" sz="1600" dirty="0">
                <a:solidFill>
                  <a:schemeClr val="bg1"/>
                </a:solidFill>
              </a:rPr>
              <a:t>is unrefined and unfiltered – </a:t>
            </a:r>
            <a:r>
              <a:rPr lang="sk-SK" sz="1600" dirty="0" err="1">
                <a:solidFill>
                  <a:schemeClr val="bg1"/>
                </a:solidFill>
              </a:rPr>
              <a:t>they</a:t>
            </a:r>
            <a:r>
              <a:rPr lang="en-US" sz="1600" dirty="0">
                <a:solidFill>
                  <a:schemeClr val="bg1"/>
                </a:solidFill>
              </a:rPr>
              <a:t> let the oil settle naturally</a:t>
            </a:r>
          </a:p>
          <a:p>
            <a:r>
              <a:rPr lang="en-US" sz="1600" dirty="0">
                <a:solidFill>
                  <a:schemeClr val="bg1"/>
                </a:solidFill>
              </a:rPr>
              <a:t>With this production process, all valuable substances are preserved in the oil - it has a high content of trace elements, iron, vitamins and antioxidants</a:t>
            </a:r>
            <a:endParaRPr lang="sk-SK" sz="1600" dirty="0">
              <a:solidFill>
                <a:schemeClr val="bg1"/>
              </a:solidFill>
            </a:endParaRPr>
          </a:p>
          <a:p>
            <a:r>
              <a:rPr lang="en-US" sz="1600" dirty="0">
                <a:solidFill>
                  <a:schemeClr val="bg1"/>
                </a:solidFill>
              </a:rPr>
              <a:t>The oil has a beneficial effect on the central nervous system and brain function, improves memory, increases the ability to concentrate and can regenerate brain cells. </a:t>
            </a:r>
            <a:endParaRPr lang="sk-SK" sz="1600" dirty="0">
              <a:solidFill>
                <a:schemeClr val="bg1"/>
              </a:solidFill>
            </a:endParaRPr>
          </a:p>
          <a:p>
            <a:r>
              <a:rPr lang="en-US" sz="1600" dirty="0">
                <a:solidFill>
                  <a:schemeClr val="bg1"/>
                </a:solidFill>
              </a:rPr>
              <a:t>Thanks to its high iron content, it can also cope with anemia.</a:t>
            </a:r>
            <a:endParaRPr lang="sk-SK" sz="1600" dirty="0">
              <a:solidFill>
                <a:schemeClr val="bg1"/>
              </a:solidFill>
            </a:endParaRPr>
          </a:p>
        </p:txBody>
      </p:sp>
    </p:spTree>
    <p:extLst>
      <p:ext uri="{BB962C8B-B14F-4D97-AF65-F5344CB8AC3E}">
        <p14:creationId xmlns:p14="http://schemas.microsoft.com/office/powerpoint/2010/main" xmlns="" val="3513806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28BFD7D6-0D04-54CA-CE3B-2EFD4A475B4D}"/>
              </a:ext>
            </a:extLst>
          </p:cNvPr>
          <p:cNvSpPr>
            <a:spLocks noGrp="1"/>
          </p:cNvSpPr>
          <p:nvPr>
            <p:ph type="title"/>
          </p:nvPr>
        </p:nvSpPr>
        <p:spPr>
          <a:xfrm>
            <a:off x="5199058" y="249761"/>
            <a:ext cx="6140449" cy="1323439"/>
          </a:xfrm>
        </p:spPr>
        <p:txBody>
          <a:bodyPr anchor="t">
            <a:normAutofit/>
          </a:bodyPr>
          <a:lstStyle/>
          <a:p>
            <a:r>
              <a:rPr lang="sk-SK" sz="4000" b="1" dirty="0" err="1">
                <a:solidFill>
                  <a:schemeClr val="bg1"/>
                </a:solidFill>
              </a:rPr>
              <a:t>Products</a:t>
            </a:r>
            <a:r>
              <a:rPr lang="sk-SK" sz="4000" dirty="0">
                <a:solidFill>
                  <a:schemeClr val="bg1"/>
                </a:solidFill>
              </a:rPr>
              <a:t>:</a:t>
            </a:r>
          </a:p>
        </p:txBody>
      </p:sp>
      <p:grpSp>
        <p:nvGrpSpPr>
          <p:cNvPr id="11" name="Group 10">
            <a:extLst>
              <a:ext uri="{FF2B5EF4-FFF2-40B4-BE49-F238E27FC236}">
                <a16:creationId xmlns:a16="http://schemas.microsoft.com/office/drawing/2014/main" xmlns="" id="{36AB285A-81F9-42F0-A9FD-0058EB46EF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2" name="Group 11">
              <a:extLst>
                <a:ext uri="{FF2B5EF4-FFF2-40B4-BE49-F238E27FC236}">
                  <a16:creationId xmlns:a16="http://schemas.microsoft.com/office/drawing/2014/main" xmlns="" id="{A08FF3E0-ABFD-4639-B6D5-59DC3C50432B}"/>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2" y="-1"/>
              <a:ext cx="4572002" cy="6858002"/>
              <a:chOff x="-2" y="-1"/>
              <a:chExt cx="4572002" cy="6858002"/>
            </a:xfrm>
            <a:effectLst/>
          </p:grpSpPr>
          <p:sp>
            <p:nvSpPr>
              <p:cNvPr id="20" name="Freeform: Shape 19">
                <a:extLst>
                  <a:ext uri="{FF2B5EF4-FFF2-40B4-BE49-F238E27FC236}">
                    <a16:creationId xmlns:a16="http://schemas.microsoft.com/office/drawing/2014/main" xmlns="" id="{05F28668-2B20-456B-B40F-9496D0A01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345261A6-F525-4DE2-99D5-BD04602D3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xmlns="" id="{5726B9BC-5A36-4E2B-ACA8-E750DAF63CB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xmlns="" id="{D3D8668E-61B9-48EF-9EBA-555647BA6D4D}"/>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xmlns="" id="{3B5CB98A-8493-4791-B351-0BC590BB9A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xmlns="" id="{4CA2FB47-60A5-434E-9BA4-1FF65518A1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xmlns="" id="{406D9D90-1212-40FF-BAB0-8A661FC855E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6" name="Freeform: Shape 15">
                  <a:extLst>
                    <a:ext uri="{FF2B5EF4-FFF2-40B4-BE49-F238E27FC236}">
                      <a16:creationId xmlns:a16="http://schemas.microsoft.com/office/drawing/2014/main" xmlns="" id="{903898C6-CE98-4636-8CE5-5172BD2B9B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xmlns="" id="{F5326F39-37DB-4935-9AD9-746655D5DD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4" name="Obrázok 3" descr="Obrázok, na ktorom je text, sklenená fľaša, riešenie, zem&#10;&#10;Automaticky generovaný popis">
            <a:extLst>
              <a:ext uri="{FF2B5EF4-FFF2-40B4-BE49-F238E27FC236}">
                <a16:creationId xmlns:a16="http://schemas.microsoft.com/office/drawing/2014/main" xmlns="" id="{3E12D839-5B3F-974F-EF94-1CADF5938C8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844692" y="1429488"/>
            <a:ext cx="2644488" cy="4579200"/>
          </a:xfrm>
          <a:prstGeom prst="rect">
            <a:avLst/>
          </a:prstGeom>
          <a:noFill/>
        </p:spPr>
      </p:pic>
      <p:sp>
        <p:nvSpPr>
          <p:cNvPr id="3" name="Zástupný objekt pre obsah 2">
            <a:extLst>
              <a:ext uri="{FF2B5EF4-FFF2-40B4-BE49-F238E27FC236}">
                <a16:creationId xmlns:a16="http://schemas.microsoft.com/office/drawing/2014/main" xmlns="" id="{687FE5A4-39A0-D643-067F-F97DD7665D22}"/>
              </a:ext>
            </a:extLst>
          </p:cNvPr>
          <p:cNvSpPr>
            <a:spLocks noGrp="1"/>
          </p:cNvSpPr>
          <p:nvPr>
            <p:ph idx="1"/>
          </p:nvPr>
        </p:nvSpPr>
        <p:spPr>
          <a:xfrm>
            <a:off x="5189533" y="1264787"/>
            <a:ext cx="6140449" cy="5219139"/>
          </a:xfrm>
        </p:spPr>
        <p:txBody>
          <a:bodyPr>
            <a:normAutofit lnSpcReduction="10000"/>
          </a:bodyPr>
          <a:lstStyle/>
          <a:p>
            <a:r>
              <a:rPr lang="sk-SK" sz="2400" b="1" dirty="0">
                <a:solidFill>
                  <a:schemeClr val="bg1">
                    <a:alpha val="80000"/>
                  </a:schemeClr>
                </a:solidFill>
              </a:rPr>
              <a:t>P</a:t>
            </a:r>
            <a:r>
              <a:rPr lang="en-US" sz="2400" b="1" dirty="0">
                <a:solidFill>
                  <a:schemeClr val="bg1">
                    <a:alpha val="80000"/>
                  </a:schemeClr>
                </a:solidFill>
              </a:rPr>
              <a:t>oppy seed oil</a:t>
            </a:r>
          </a:p>
          <a:p>
            <a:r>
              <a:rPr lang="en-US" sz="1600" dirty="0">
                <a:solidFill>
                  <a:schemeClr val="bg1">
                    <a:alpha val="80000"/>
                  </a:schemeClr>
                </a:solidFill>
              </a:rPr>
              <a:t>we press from blue poppy grown in Slovakia</a:t>
            </a:r>
          </a:p>
          <a:p>
            <a:r>
              <a:rPr lang="en-US" sz="1600" dirty="0">
                <a:solidFill>
                  <a:schemeClr val="bg1">
                    <a:alpha val="80000"/>
                  </a:schemeClr>
                </a:solidFill>
              </a:rPr>
              <a:t>It is made by a single cold pressing, without chemical and heat treatment</a:t>
            </a:r>
            <a:endParaRPr lang="sk-SK" sz="1600" dirty="0">
              <a:solidFill>
                <a:schemeClr val="bg1">
                  <a:alpha val="80000"/>
                </a:schemeClr>
              </a:solidFill>
            </a:endParaRPr>
          </a:p>
          <a:p>
            <a:r>
              <a:rPr lang="en-US" sz="1600" dirty="0">
                <a:solidFill>
                  <a:schemeClr val="bg1">
                    <a:alpha val="80000"/>
                  </a:schemeClr>
                </a:solidFill>
              </a:rPr>
              <a:t>The substances contained in poppy seed oil help the effective absorption of calcium into the bones, is an effective fighter against osteoporosis, prevents tooth decay, relieves muscle spasms </a:t>
            </a:r>
          </a:p>
          <a:p>
            <a:r>
              <a:rPr lang="en-US" sz="1600" dirty="0">
                <a:solidFill>
                  <a:schemeClr val="bg1">
                    <a:alpha val="80000"/>
                  </a:schemeClr>
                </a:solidFill>
              </a:rPr>
              <a:t>It has a calming effect on the psyche, counteracts stress, increases mental resilience, but has no intoxicating effects</a:t>
            </a:r>
            <a:endParaRPr lang="sk-SK" sz="1600" dirty="0">
              <a:solidFill>
                <a:schemeClr val="bg1">
                  <a:alpha val="80000"/>
                </a:schemeClr>
              </a:solidFill>
            </a:endParaRPr>
          </a:p>
          <a:p>
            <a:r>
              <a:rPr lang="en-US" sz="1600" dirty="0">
                <a:solidFill>
                  <a:schemeClr val="bg1">
                    <a:alpha val="80000"/>
                  </a:schemeClr>
                </a:solidFill>
              </a:rPr>
              <a:t>Due to its composition, it is predestined for the care of the skin, hair and nails, the essential fatty acids contained in the oil also nourish and moisturize the skin, effectively regenerate the skin, leaving it soft and supple, it is suitable for normal, dry but also eczematous skin, in combination with rose water it </a:t>
            </a:r>
            <a:r>
              <a:rPr lang="en-US" sz="1600" dirty="0" err="1">
                <a:solidFill>
                  <a:schemeClr val="bg1">
                    <a:alpha val="80000"/>
                  </a:schemeClr>
                </a:solidFill>
              </a:rPr>
              <a:t>smoothes</a:t>
            </a:r>
            <a:r>
              <a:rPr lang="en-US" sz="1600" dirty="0">
                <a:solidFill>
                  <a:schemeClr val="bg1">
                    <a:alpha val="80000"/>
                  </a:schemeClr>
                </a:solidFill>
              </a:rPr>
              <a:t> wrinkles around the eyes</a:t>
            </a:r>
          </a:p>
          <a:p>
            <a:r>
              <a:rPr lang="en-US" sz="1600" dirty="0">
                <a:solidFill>
                  <a:schemeClr val="bg1">
                    <a:alpha val="80000"/>
                  </a:schemeClr>
                </a:solidFill>
              </a:rPr>
              <a:t>It is ideal for mothers at the time of breastfeeding, as well as for infant nutrition</a:t>
            </a:r>
          </a:p>
          <a:p>
            <a:r>
              <a:rPr lang="sk-SK" sz="1600" dirty="0">
                <a:solidFill>
                  <a:schemeClr val="bg1">
                    <a:alpha val="80000"/>
                  </a:schemeClr>
                </a:solidFill>
              </a:rPr>
              <a:t>I</a:t>
            </a:r>
            <a:r>
              <a:rPr lang="en-US" sz="1600" dirty="0">
                <a:solidFill>
                  <a:schemeClr val="bg1">
                    <a:alpha val="80000"/>
                  </a:schemeClr>
                </a:solidFill>
              </a:rPr>
              <a:t>t is suitable for massage mixtures when there is tension in the neck and head area, thus also helping with migraines, overwork, stress, it is also suitable for massage mixtures for children</a:t>
            </a:r>
            <a:endParaRPr lang="sk-SK" sz="1600" dirty="0">
              <a:solidFill>
                <a:schemeClr val="bg1">
                  <a:alpha val="80000"/>
                </a:schemeClr>
              </a:solidFill>
            </a:endParaRPr>
          </a:p>
        </p:txBody>
      </p:sp>
    </p:spTree>
    <p:extLst>
      <p:ext uri="{BB962C8B-B14F-4D97-AF65-F5344CB8AC3E}">
        <p14:creationId xmlns:p14="http://schemas.microsoft.com/office/powerpoint/2010/main" xmlns="" val="2141442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xmlns="" id="{4CA7612C-DA1E-F8FE-4A7E-EA8053D875BE}"/>
              </a:ext>
            </a:extLst>
          </p:cNvPr>
          <p:cNvSpPr>
            <a:spLocks noGrp="1"/>
          </p:cNvSpPr>
          <p:nvPr>
            <p:ph type="title"/>
          </p:nvPr>
        </p:nvSpPr>
        <p:spPr>
          <a:xfrm>
            <a:off x="6477270" y="368625"/>
            <a:ext cx="4974771" cy="1403498"/>
          </a:xfrm>
        </p:spPr>
        <p:txBody>
          <a:bodyPr anchor="b">
            <a:normAutofit/>
          </a:bodyPr>
          <a:lstStyle/>
          <a:p>
            <a:r>
              <a:rPr lang="en-US" sz="3100" b="1">
                <a:solidFill>
                  <a:schemeClr val="bg1"/>
                </a:solidFill>
              </a:rPr>
              <a:t>What they do with waste and unnecessary residues?</a:t>
            </a:r>
            <a:endParaRPr lang="sk-SK" sz="3100">
              <a:solidFill>
                <a:schemeClr val="bg1"/>
              </a:solidFill>
            </a:endParaRPr>
          </a:p>
        </p:txBody>
      </p:sp>
      <p:grpSp>
        <p:nvGrpSpPr>
          <p:cNvPr id="11275" name="Group 11274">
            <a:extLst>
              <a:ext uri="{FF2B5EF4-FFF2-40B4-BE49-F238E27FC236}">
                <a16:creationId xmlns:a16="http://schemas.microsoft.com/office/drawing/2014/main" xmlns="" id="{00C7DD97-49DC-4BFD-951D-CFF51B976DE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41571" y="70488"/>
            <a:ext cx="3501861" cy="3501861"/>
            <a:chOff x="4690043" y="291695"/>
            <a:chExt cx="3055711" cy="3055711"/>
          </a:xfrm>
        </p:grpSpPr>
        <p:sp>
          <p:nvSpPr>
            <p:cNvPr id="11276" name="Oval 11275">
              <a:extLst>
                <a:ext uri="{FF2B5EF4-FFF2-40B4-BE49-F238E27FC236}">
                  <a16:creationId xmlns:a16="http://schemas.microsoft.com/office/drawing/2014/main" xmlns="" id="{E7DCFDCC-147C-40CA-BFDF-2848A42977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Oval 11276">
              <a:extLst>
                <a:ext uri="{FF2B5EF4-FFF2-40B4-BE49-F238E27FC236}">
                  <a16:creationId xmlns:a16="http://schemas.microsoft.com/office/drawing/2014/main" xmlns="" id="{31F8CA31-10D7-4B78-877D-2D21FBE553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9" name="Group 11278">
            <a:extLst>
              <a:ext uri="{FF2B5EF4-FFF2-40B4-BE49-F238E27FC236}">
                <a16:creationId xmlns:a16="http://schemas.microsoft.com/office/drawing/2014/main" xmlns="" id="{176786CF-68E6-476D-909E-8522718B7BE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75057" y="3240578"/>
            <a:ext cx="3297290" cy="3297290"/>
            <a:chOff x="4690043" y="291695"/>
            <a:chExt cx="3055711" cy="3055711"/>
          </a:xfrm>
        </p:grpSpPr>
        <p:sp>
          <p:nvSpPr>
            <p:cNvPr id="11280" name="Oval 11279">
              <a:extLst>
                <a:ext uri="{FF2B5EF4-FFF2-40B4-BE49-F238E27FC236}">
                  <a16:creationId xmlns:a16="http://schemas.microsoft.com/office/drawing/2014/main" xmlns="" id="{06D8E882-7D0E-42D7-99C8-D4865D7DA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1" name="Oval 11280">
              <a:extLst>
                <a:ext uri="{FF2B5EF4-FFF2-40B4-BE49-F238E27FC236}">
                  <a16:creationId xmlns:a16="http://schemas.microsoft.com/office/drawing/2014/main" xmlns="" id="{015F1597-6BCF-45F1-9AC9-B142DD4768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83" name="Oval 11282">
            <a:extLst>
              <a:ext uri="{FF2B5EF4-FFF2-40B4-BE49-F238E27FC236}">
                <a16:creationId xmlns:a16="http://schemas.microsoft.com/office/drawing/2014/main" xmlns="" id="{EAED1919-54A1-41C9-B30B-A3FF3F58E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85" name="Graphic 190">
            <a:extLst>
              <a:ext uri="{FF2B5EF4-FFF2-40B4-BE49-F238E27FC236}">
                <a16:creationId xmlns:a16="http://schemas.microsoft.com/office/drawing/2014/main" xmlns="" id="{00E015F5-1A99-4E40-BC3D-7707802996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90828" y="1091857"/>
            <a:ext cx="1291642" cy="429215"/>
            <a:chOff x="2504802" y="1755501"/>
            <a:chExt cx="1598829" cy="531293"/>
          </a:xfrm>
          <a:solidFill>
            <a:schemeClr val="bg1"/>
          </a:solidFill>
        </p:grpSpPr>
        <p:sp>
          <p:nvSpPr>
            <p:cNvPr id="11286" name="Freeform: Shape 11285">
              <a:extLst>
                <a:ext uri="{FF2B5EF4-FFF2-40B4-BE49-F238E27FC236}">
                  <a16:creationId xmlns:a16="http://schemas.microsoft.com/office/drawing/2014/main" xmlns="" id="{3FE6F571-2BB7-46DA-A3D9-B32ADDC16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1287" name="Freeform: Shape 11286">
              <a:extLst>
                <a:ext uri="{FF2B5EF4-FFF2-40B4-BE49-F238E27FC236}">
                  <a16:creationId xmlns:a16="http://schemas.microsoft.com/office/drawing/2014/main" xmlns="" id="{A905CC16-753C-4B9F-B3E2-C456795AED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11266" name="Picture 2" descr="From avocado to argan: the new oils taking over kitchens">
            <a:extLst>
              <a:ext uri="{FF2B5EF4-FFF2-40B4-BE49-F238E27FC236}">
                <a16:creationId xmlns:a16="http://schemas.microsoft.com/office/drawing/2014/main" xmlns="" id="{098A33F6-EBDA-4726-911E-3D010383096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465213" y="958153"/>
            <a:ext cx="2584794" cy="1615496"/>
          </a:xfrm>
          <a:prstGeom prst="rect">
            <a:avLst/>
          </a:prstGeom>
          <a:noFill/>
          <a:extLst>
            <a:ext uri="{909E8E84-426E-40DD-AFC4-6F175D3DCCD1}">
              <a14:hiddenFill xmlns:a14="http://schemas.microsoft.com/office/drawing/2010/main" xmlns="">
                <a:solidFill>
                  <a:srgbClr val="FFFFFF"/>
                </a:solidFill>
              </a14:hiddenFill>
            </a:ext>
          </a:extLst>
        </p:spPr>
      </p:pic>
      <p:sp>
        <p:nvSpPr>
          <p:cNvPr id="11289" name="Oval 11288">
            <a:extLst>
              <a:ext uri="{FF2B5EF4-FFF2-40B4-BE49-F238E27FC236}">
                <a16:creationId xmlns:a16="http://schemas.microsoft.com/office/drawing/2014/main" xmlns="" id="{FFFEB18F-F81F-4CED-BE64-EB888A77C3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9 alimentos que comes a diario y podrían ser falsificaciones">
            <a:extLst>
              <a:ext uri="{FF2B5EF4-FFF2-40B4-BE49-F238E27FC236}">
                <a16:creationId xmlns:a16="http://schemas.microsoft.com/office/drawing/2014/main" xmlns="" id="{94B0FB13-6555-EBAD-F8FD-165200AFBA3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940514" y="4093073"/>
            <a:ext cx="2318835" cy="151883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291" name="Graphic 4">
            <a:extLst>
              <a:ext uri="{FF2B5EF4-FFF2-40B4-BE49-F238E27FC236}">
                <a16:creationId xmlns:a16="http://schemas.microsoft.com/office/drawing/2014/main" xmlns="" id="{A04977CB-3825-471A-A590-C57F8C3503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997585" y="3139252"/>
            <a:ext cx="1330536" cy="1330521"/>
            <a:chOff x="5734037" y="3067039"/>
            <a:chExt cx="724483" cy="724489"/>
          </a:xfrm>
          <a:solidFill>
            <a:schemeClr val="bg1"/>
          </a:solidFill>
        </p:grpSpPr>
        <p:sp>
          <p:nvSpPr>
            <p:cNvPr id="11292" name="Freeform: Shape 11291">
              <a:extLst>
                <a:ext uri="{FF2B5EF4-FFF2-40B4-BE49-F238E27FC236}">
                  <a16:creationId xmlns:a16="http://schemas.microsoft.com/office/drawing/2014/main" xmlns="" id="{2B4B4814-3BFD-418E-B5B6-9DC3E0023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293" name="Freeform: Shape 11292">
              <a:extLst>
                <a:ext uri="{FF2B5EF4-FFF2-40B4-BE49-F238E27FC236}">
                  <a16:creationId xmlns:a16="http://schemas.microsoft.com/office/drawing/2014/main" xmlns="" id="{6B775DC1-0C03-424C-81DD-0B63736424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294" name="Freeform: Shape 11293">
              <a:extLst>
                <a:ext uri="{FF2B5EF4-FFF2-40B4-BE49-F238E27FC236}">
                  <a16:creationId xmlns:a16="http://schemas.microsoft.com/office/drawing/2014/main" xmlns="" id="{9DA07F5D-1F32-483C-8A98-9849D780DE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295" name="Freeform: Shape 11294">
              <a:extLst>
                <a:ext uri="{FF2B5EF4-FFF2-40B4-BE49-F238E27FC236}">
                  <a16:creationId xmlns:a16="http://schemas.microsoft.com/office/drawing/2014/main" xmlns="" id="{37A913DD-4597-42B1-9728-4127E83A83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296" name="Freeform: Shape 11295">
              <a:extLst>
                <a:ext uri="{FF2B5EF4-FFF2-40B4-BE49-F238E27FC236}">
                  <a16:creationId xmlns:a16="http://schemas.microsoft.com/office/drawing/2014/main" xmlns="" id="{009FBB02-BC59-4864-8DBC-B2B2BD52B3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297" name="Freeform: Shape 11296">
              <a:extLst>
                <a:ext uri="{FF2B5EF4-FFF2-40B4-BE49-F238E27FC236}">
                  <a16:creationId xmlns:a16="http://schemas.microsoft.com/office/drawing/2014/main" xmlns="" id="{6BD87CAE-98EF-4EA4-B739-3304AB75B5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298" name="Freeform: Shape 11297">
              <a:extLst>
                <a:ext uri="{FF2B5EF4-FFF2-40B4-BE49-F238E27FC236}">
                  <a16:creationId xmlns:a16="http://schemas.microsoft.com/office/drawing/2014/main" xmlns="" id="{1A313AD8-2CA9-4181-84FF-A4EA106FB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299" name="Freeform: Shape 11298">
              <a:extLst>
                <a:ext uri="{FF2B5EF4-FFF2-40B4-BE49-F238E27FC236}">
                  <a16:creationId xmlns:a16="http://schemas.microsoft.com/office/drawing/2014/main" xmlns="" id="{90E1FD27-6078-4DDB-85A5-EF32823635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00" name="Freeform: Shape 11299">
              <a:extLst>
                <a:ext uri="{FF2B5EF4-FFF2-40B4-BE49-F238E27FC236}">
                  <a16:creationId xmlns:a16="http://schemas.microsoft.com/office/drawing/2014/main" xmlns="" id="{8B87154F-1C33-4D96-AD0F-41A911079A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01" name="Freeform: Shape 11300">
              <a:extLst>
                <a:ext uri="{FF2B5EF4-FFF2-40B4-BE49-F238E27FC236}">
                  <a16:creationId xmlns:a16="http://schemas.microsoft.com/office/drawing/2014/main" xmlns="" id="{59F7C24D-DA96-4B69-9D48-11ED659814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02" name="Freeform: Shape 11301">
              <a:extLst>
                <a:ext uri="{FF2B5EF4-FFF2-40B4-BE49-F238E27FC236}">
                  <a16:creationId xmlns:a16="http://schemas.microsoft.com/office/drawing/2014/main" xmlns="" id="{A1CC3BFF-8D2C-4191-AA89-4B5F07B595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03" name="Freeform: Shape 11302">
              <a:extLst>
                <a:ext uri="{FF2B5EF4-FFF2-40B4-BE49-F238E27FC236}">
                  <a16:creationId xmlns:a16="http://schemas.microsoft.com/office/drawing/2014/main" xmlns="" id="{030851AC-DB18-4C88-A8A2-449F772E50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04" name="Freeform: Shape 11303">
              <a:extLst>
                <a:ext uri="{FF2B5EF4-FFF2-40B4-BE49-F238E27FC236}">
                  <a16:creationId xmlns:a16="http://schemas.microsoft.com/office/drawing/2014/main" xmlns="" id="{DA0FBDE6-61C6-4EAD-BEF2-895D802FB9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05" name="Freeform: Shape 11304">
              <a:extLst>
                <a:ext uri="{FF2B5EF4-FFF2-40B4-BE49-F238E27FC236}">
                  <a16:creationId xmlns:a16="http://schemas.microsoft.com/office/drawing/2014/main" xmlns="" id="{AA861D3C-5355-4A4A-A875-EC40751A7D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06" name="Freeform: Shape 11305">
              <a:extLst>
                <a:ext uri="{FF2B5EF4-FFF2-40B4-BE49-F238E27FC236}">
                  <a16:creationId xmlns:a16="http://schemas.microsoft.com/office/drawing/2014/main" xmlns="" id="{998E573C-00D7-4371-9CE5-C72044BCA0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07" name="Freeform: Shape 11306">
              <a:extLst>
                <a:ext uri="{FF2B5EF4-FFF2-40B4-BE49-F238E27FC236}">
                  <a16:creationId xmlns:a16="http://schemas.microsoft.com/office/drawing/2014/main" xmlns="" id="{4B74B55B-C24A-4F7B-80B0-59E86E989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08" name="Freeform: Shape 11307">
              <a:extLst>
                <a:ext uri="{FF2B5EF4-FFF2-40B4-BE49-F238E27FC236}">
                  <a16:creationId xmlns:a16="http://schemas.microsoft.com/office/drawing/2014/main" xmlns="" id="{361FF18D-542A-4DA3-B579-046996571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09" name="Freeform: Shape 11308">
              <a:extLst>
                <a:ext uri="{FF2B5EF4-FFF2-40B4-BE49-F238E27FC236}">
                  <a16:creationId xmlns:a16="http://schemas.microsoft.com/office/drawing/2014/main" xmlns="" id="{B5CD3040-DA11-4096-9ECA-0547EB296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10" name="Freeform: Shape 11309">
              <a:extLst>
                <a:ext uri="{FF2B5EF4-FFF2-40B4-BE49-F238E27FC236}">
                  <a16:creationId xmlns:a16="http://schemas.microsoft.com/office/drawing/2014/main" xmlns="" id="{8DBF68E6-70DC-4C9B-9E36-54DADF5D8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11" name="Freeform: Shape 11310">
              <a:extLst>
                <a:ext uri="{FF2B5EF4-FFF2-40B4-BE49-F238E27FC236}">
                  <a16:creationId xmlns:a16="http://schemas.microsoft.com/office/drawing/2014/main" xmlns="" id="{11A82FA5-7042-42C0-82C9-8068C36A68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12" name="Freeform: Shape 11311">
              <a:extLst>
                <a:ext uri="{FF2B5EF4-FFF2-40B4-BE49-F238E27FC236}">
                  <a16:creationId xmlns:a16="http://schemas.microsoft.com/office/drawing/2014/main" xmlns="" id="{2F1F1E10-43A7-49C1-9611-E52FB1BF5C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13" name="Freeform: Shape 11312">
              <a:extLst>
                <a:ext uri="{FF2B5EF4-FFF2-40B4-BE49-F238E27FC236}">
                  <a16:creationId xmlns:a16="http://schemas.microsoft.com/office/drawing/2014/main" xmlns="" id="{E350A35C-3618-4456-8580-7687EDA43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14" name="Freeform: Shape 11313">
              <a:extLst>
                <a:ext uri="{FF2B5EF4-FFF2-40B4-BE49-F238E27FC236}">
                  <a16:creationId xmlns:a16="http://schemas.microsoft.com/office/drawing/2014/main" xmlns="" id="{F4013BD1-ADEE-4116-8B16-8C5FB3B015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15" name="Freeform: Shape 11314">
              <a:extLst>
                <a:ext uri="{FF2B5EF4-FFF2-40B4-BE49-F238E27FC236}">
                  <a16:creationId xmlns:a16="http://schemas.microsoft.com/office/drawing/2014/main" xmlns="" id="{D41350A0-245D-42A9-911D-82D77BC3DC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16" name="Freeform: Shape 11315">
              <a:extLst>
                <a:ext uri="{FF2B5EF4-FFF2-40B4-BE49-F238E27FC236}">
                  <a16:creationId xmlns:a16="http://schemas.microsoft.com/office/drawing/2014/main" xmlns="" id="{18734813-52CA-4809-A0E0-348308DC47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17" name="Freeform: Shape 11316">
              <a:extLst>
                <a:ext uri="{FF2B5EF4-FFF2-40B4-BE49-F238E27FC236}">
                  <a16:creationId xmlns:a16="http://schemas.microsoft.com/office/drawing/2014/main" xmlns="" id="{E626E127-926A-4623-B87E-6944AA8F44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18" name="Freeform: Shape 11317">
              <a:extLst>
                <a:ext uri="{FF2B5EF4-FFF2-40B4-BE49-F238E27FC236}">
                  <a16:creationId xmlns:a16="http://schemas.microsoft.com/office/drawing/2014/main" xmlns="" id="{DADDE53E-0E40-4853-BCF0-9B152D6A4C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19" name="Freeform: Shape 11318">
              <a:extLst>
                <a:ext uri="{FF2B5EF4-FFF2-40B4-BE49-F238E27FC236}">
                  <a16:creationId xmlns:a16="http://schemas.microsoft.com/office/drawing/2014/main" xmlns="" id="{C13F1249-54EA-428F-AE2E-A0579B409F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20" name="Freeform: Shape 11319">
              <a:extLst>
                <a:ext uri="{FF2B5EF4-FFF2-40B4-BE49-F238E27FC236}">
                  <a16:creationId xmlns:a16="http://schemas.microsoft.com/office/drawing/2014/main" xmlns="" id="{952C80D7-048D-4658-A5FE-B698CC4E42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21" name="Freeform: Shape 11320">
              <a:extLst>
                <a:ext uri="{FF2B5EF4-FFF2-40B4-BE49-F238E27FC236}">
                  <a16:creationId xmlns:a16="http://schemas.microsoft.com/office/drawing/2014/main" xmlns="" id="{4A82C20A-8FDC-4735-9608-AD288081F1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22" name="Freeform: Shape 11321">
              <a:extLst>
                <a:ext uri="{FF2B5EF4-FFF2-40B4-BE49-F238E27FC236}">
                  <a16:creationId xmlns:a16="http://schemas.microsoft.com/office/drawing/2014/main" xmlns="" id="{EFB7CA94-32F3-403F-9F2B-1E2F701EE5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23" name="Freeform: Shape 11322">
              <a:extLst>
                <a:ext uri="{FF2B5EF4-FFF2-40B4-BE49-F238E27FC236}">
                  <a16:creationId xmlns:a16="http://schemas.microsoft.com/office/drawing/2014/main" xmlns="" id="{1066606C-4588-4163-AD08-3AC140409A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24" name="Freeform: Shape 11323">
              <a:extLst>
                <a:ext uri="{FF2B5EF4-FFF2-40B4-BE49-F238E27FC236}">
                  <a16:creationId xmlns:a16="http://schemas.microsoft.com/office/drawing/2014/main" xmlns="" id="{B8565D18-023F-46E0-B825-199BFEAD6B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25" name="Freeform: Shape 11324">
              <a:extLst>
                <a:ext uri="{FF2B5EF4-FFF2-40B4-BE49-F238E27FC236}">
                  <a16:creationId xmlns:a16="http://schemas.microsoft.com/office/drawing/2014/main" xmlns="" id="{6F96FBB7-2ED0-47E0-9016-421EC9D3D8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26" name="Freeform: Shape 11325">
              <a:extLst>
                <a:ext uri="{FF2B5EF4-FFF2-40B4-BE49-F238E27FC236}">
                  <a16:creationId xmlns:a16="http://schemas.microsoft.com/office/drawing/2014/main" xmlns="" id="{7CFFB9F2-9F7C-43A4-A9E6-1EE70C00B7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27" name="Freeform: Shape 11326">
              <a:extLst>
                <a:ext uri="{FF2B5EF4-FFF2-40B4-BE49-F238E27FC236}">
                  <a16:creationId xmlns:a16="http://schemas.microsoft.com/office/drawing/2014/main" xmlns="" id="{0421F39C-6A35-4CF1-8E72-2A897C1F8F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28" name="Freeform: Shape 11327">
              <a:extLst>
                <a:ext uri="{FF2B5EF4-FFF2-40B4-BE49-F238E27FC236}">
                  <a16:creationId xmlns:a16="http://schemas.microsoft.com/office/drawing/2014/main" xmlns="" id="{ADA5561C-BFBA-4EA2-8A59-2910A2CDF8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29" name="Freeform: Shape 11328">
              <a:extLst>
                <a:ext uri="{FF2B5EF4-FFF2-40B4-BE49-F238E27FC236}">
                  <a16:creationId xmlns:a16="http://schemas.microsoft.com/office/drawing/2014/main" xmlns="" id="{B9F79817-A1A8-459C-A1DA-1639CC4EF1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30" name="Freeform: Shape 11329">
              <a:extLst>
                <a:ext uri="{FF2B5EF4-FFF2-40B4-BE49-F238E27FC236}">
                  <a16:creationId xmlns:a16="http://schemas.microsoft.com/office/drawing/2014/main" xmlns="" id="{730C5931-2980-4D21-A6AF-33BBB2B4A5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31" name="Freeform: Shape 11330">
              <a:extLst>
                <a:ext uri="{FF2B5EF4-FFF2-40B4-BE49-F238E27FC236}">
                  <a16:creationId xmlns:a16="http://schemas.microsoft.com/office/drawing/2014/main" xmlns="" id="{6130F5F5-6F7C-41EE-8CBB-1D0839C6FC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32" name="Freeform: Shape 11331">
              <a:extLst>
                <a:ext uri="{FF2B5EF4-FFF2-40B4-BE49-F238E27FC236}">
                  <a16:creationId xmlns:a16="http://schemas.microsoft.com/office/drawing/2014/main" xmlns="" id="{6671993A-EC69-4341-90B1-F23F6EA5A0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33" name="Freeform: Shape 11332">
              <a:extLst>
                <a:ext uri="{FF2B5EF4-FFF2-40B4-BE49-F238E27FC236}">
                  <a16:creationId xmlns:a16="http://schemas.microsoft.com/office/drawing/2014/main" xmlns="" id="{D56C4EAD-EE30-43C6-99BC-D4CB4EE9E4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34" name="Freeform: Shape 11333">
              <a:extLst>
                <a:ext uri="{FF2B5EF4-FFF2-40B4-BE49-F238E27FC236}">
                  <a16:creationId xmlns:a16="http://schemas.microsoft.com/office/drawing/2014/main" xmlns="" id="{00981292-8C2D-477F-BFC1-A0C971DE42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35" name="Freeform: Shape 11334">
              <a:extLst>
                <a:ext uri="{FF2B5EF4-FFF2-40B4-BE49-F238E27FC236}">
                  <a16:creationId xmlns:a16="http://schemas.microsoft.com/office/drawing/2014/main" xmlns="" id="{5EB673EB-AAA5-41CD-BD9E-19C05381C9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36" name="Freeform: Shape 11335">
              <a:extLst>
                <a:ext uri="{FF2B5EF4-FFF2-40B4-BE49-F238E27FC236}">
                  <a16:creationId xmlns:a16="http://schemas.microsoft.com/office/drawing/2014/main" xmlns="" id="{BF0F0673-73C3-44AE-9E98-EE65ADB27C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37" name="Freeform: Shape 11336">
              <a:extLst>
                <a:ext uri="{FF2B5EF4-FFF2-40B4-BE49-F238E27FC236}">
                  <a16:creationId xmlns:a16="http://schemas.microsoft.com/office/drawing/2014/main" xmlns="" id="{0908B8D8-11C7-4C6B-9642-2AAD37E24A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38" name="Freeform: Shape 11337">
              <a:extLst>
                <a:ext uri="{FF2B5EF4-FFF2-40B4-BE49-F238E27FC236}">
                  <a16:creationId xmlns:a16="http://schemas.microsoft.com/office/drawing/2014/main" xmlns="" id="{FF2F92D7-98B0-4E76-B8C6-AADDDBFCC6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39" name="Freeform: Shape 11338">
              <a:extLst>
                <a:ext uri="{FF2B5EF4-FFF2-40B4-BE49-F238E27FC236}">
                  <a16:creationId xmlns:a16="http://schemas.microsoft.com/office/drawing/2014/main" xmlns="" id="{5EC8DDD7-9501-4B67-9C31-6D5930A2B8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40" name="Freeform: Shape 11339">
              <a:extLst>
                <a:ext uri="{FF2B5EF4-FFF2-40B4-BE49-F238E27FC236}">
                  <a16:creationId xmlns:a16="http://schemas.microsoft.com/office/drawing/2014/main" xmlns="" id="{57BD5C40-C542-47FD-9C2B-EE136CB979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41" name="Freeform: Shape 11340">
              <a:extLst>
                <a:ext uri="{FF2B5EF4-FFF2-40B4-BE49-F238E27FC236}">
                  <a16:creationId xmlns:a16="http://schemas.microsoft.com/office/drawing/2014/main" xmlns="" id="{D4CE941A-9B71-4C39-B230-20A18D89B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42" name="Freeform: Shape 11341">
              <a:extLst>
                <a:ext uri="{FF2B5EF4-FFF2-40B4-BE49-F238E27FC236}">
                  <a16:creationId xmlns:a16="http://schemas.microsoft.com/office/drawing/2014/main" xmlns="" id="{3718F172-45D8-46D9-A359-D8A51BE649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43" name="Freeform: Shape 11342">
              <a:extLst>
                <a:ext uri="{FF2B5EF4-FFF2-40B4-BE49-F238E27FC236}">
                  <a16:creationId xmlns:a16="http://schemas.microsoft.com/office/drawing/2014/main" xmlns="" id="{151EDA59-37F4-47C4-9579-A4EE161561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1344" name="Freeform: Shape 11343">
              <a:extLst>
                <a:ext uri="{FF2B5EF4-FFF2-40B4-BE49-F238E27FC236}">
                  <a16:creationId xmlns:a16="http://schemas.microsoft.com/office/drawing/2014/main" xmlns="" id="{FCF25555-9B27-45F5-BDE8-EC65FC7B9D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45" name="Freeform: Shape 11344">
              <a:extLst>
                <a:ext uri="{FF2B5EF4-FFF2-40B4-BE49-F238E27FC236}">
                  <a16:creationId xmlns:a16="http://schemas.microsoft.com/office/drawing/2014/main" xmlns="" id="{E18D4CBF-5079-4BCF-996F-48C5BD1DC8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1346" name="Freeform: Shape 11345">
              <a:extLst>
                <a:ext uri="{FF2B5EF4-FFF2-40B4-BE49-F238E27FC236}">
                  <a16:creationId xmlns:a16="http://schemas.microsoft.com/office/drawing/2014/main" xmlns="" id="{599F779A-FDDF-4E15-A19E-D734C95A57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47" name="Freeform: Shape 11346">
              <a:extLst>
                <a:ext uri="{FF2B5EF4-FFF2-40B4-BE49-F238E27FC236}">
                  <a16:creationId xmlns:a16="http://schemas.microsoft.com/office/drawing/2014/main" xmlns="" id="{98510558-1546-41C7-819E-0C4056E542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48" name="Freeform: Shape 11347">
              <a:extLst>
                <a:ext uri="{FF2B5EF4-FFF2-40B4-BE49-F238E27FC236}">
                  <a16:creationId xmlns:a16="http://schemas.microsoft.com/office/drawing/2014/main" xmlns="" id="{B371F762-3D9D-459C-AC86-3183843A44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49" name="Freeform: Shape 11348">
              <a:extLst>
                <a:ext uri="{FF2B5EF4-FFF2-40B4-BE49-F238E27FC236}">
                  <a16:creationId xmlns:a16="http://schemas.microsoft.com/office/drawing/2014/main" xmlns="" id="{CDECEFE0-53BB-47FB-97D7-AE0B0E3198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350" name="Freeform: Shape 11349">
              <a:extLst>
                <a:ext uri="{FF2B5EF4-FFF2-40B4-BE49-F238E27FC236}">
                  <a16:creationId xmlns:a16="http://schemas.microsoft.com/office/drawing/2014/main" xmlns="" id="{3D7521B5-463A-40A3-BE61-B1CAE3307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51" name="Freeform: Shape 11350">
              <a:extLst>
                <a:ext uri="{FF2B5EF4-FFF2-40B4-BE49-F238E27FC236}">
                  <a16:creationId xmlns:a16="http://schemas.microsoft.com/office/drawing/2014/main" xmlns="" id="{6A3596C1-0483-4496-8755-DB608479D6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52" name="Freeform: Shape 11351">
              <a:extLst>
                <a:ext uri="{FF2B5EF4-FFF2-40B4-BE49-F238E27FC236}">
                  <a16:creationId xmlns:a16="http://schemas.microsoft.com/office/drawing/2014/main" xmlns="" id="{89261538-C799-4246-B1B3-B3F5B09A08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53" name="Freeform: Shape 11352">
              <a:extLst>
                <a:ext uri="{FF2B5EF4-FFF2-40B4-BE49-F238E27FC236}">
                  <a16:creationId xmlns:a16="http://schemas.microsoft.com/office/drawing/2014/main" xmlns="" id="{7FDE36D9-78E7-44D9-BC0F-1BAFDE5B33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54" name="Freeform: Shape 11353">
              <a:extLst>
                <a:ext uri="{FF2B5EF4-FFF2-40B4-BE49-F238E27FC236}">
                  <a16:creationId xmlns:a16="http://schemas.microsoft.com/office/drawing/2014/main" xmlns="" id="{DB9D93E5-4ECA-4C24-9FF6-AC81334279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55" name="Freeform: Shape 11354">
              <a:extLst>
                <a:ext uri="{FF2B5EF4-FFF2-40B4-BE49-F238E27FC236}">
                  <a16:creationId xmlns:a16="http://schemas.microsoft.com/office/drawing/2014/main" xmlns="" id="{A4C35E97-1F66-4BFD-AE92-7EBC84F1DD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56" name="Freeform: Shape 11355">
              <a:extLst>
                <a:ext uri="{FF2B5EF4-FFF2-40B4-BE49-F238E27FC236}">
                  <a16:creationId xmlns:a16="http://schemas.microsoft.com/office/drawing/2014/main" xmlns="" id="{C6BF299A-A3D1-430D-80FF-B080C6FC6E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57" name="Freeform: Shape 11356">
              <a:extLst>
                <a:ext uri="{FF2B5EF4-FFF2-40B4-BE49-F238E27FC236}">
                  <a16:creationId xmlns:a16="http://schemas.microsoft.com/office/drawing/2014/main" xmlns="" id="{9E7CF736-D3DE-4C5E-AA1F-DC4C8AA3AF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58" name="Freeform: Shape 11357">
              <a:extLst>
                <a:ext uri="{FF2B5EF4-FFF2-40B4-BE49-F238E27FC236}">
                  <a16:creationId xmlns:a16="http://schemas.microsoft.com/office/drawing/2014/main" xmlns="" id="{D396DF6B-432E-4903-B1AA-D3531FF8A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59" name="Freeform: Shape 11358">
              <a:extLst>
                <a:ext uri="{FF2B5EF4-FFF2-40B4-BE49-F238E27FC236}">
                  <a16:creationId xmlns:a16="http://schemas.microsoft.com/office/drawing/2014/main" xmlns="" id="{1ECDFD65-3965-4589-A4C2-16510946FF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60" name="Freeform: Shape 11359">
              <a:extLst>
                <a:ext uri="{FF2B5EF4-FFF2-40B4-BE49-F238E27FC236}">
                  <a16:creationId xmlns:a16="http://schemas.microsoft.com/office/drawing/2014/main" xmlns="" id="{CA8C54E5-84FF-4F13-AA46-FED8E8DADB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61" name="Freeform: Shape 11360">
              <a:extLst>
                <a:ext uri="{FF2B5EF4-FFF2-40B4-BE49-F238E27FC236}">
                  <a16:creationId xmlns:a16="http://schemas.microsoft.com/office/drawing/2014/main" xmlns="" id="{BECA2236-A9B4-439E-9BAB-56AE965F68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362" name="Freeform: Shape 11361">
              <a:extLst>
                <a:ext uri="{FF2B5EF4-FFF2-40B4-BE49-F238E27FC236}">
                  <a16:creationId xmlns:a16="http://schemas.microsoft.com/office/drawing/2014/main" xmlns="" id="{E9441778-3D1A-4F75-A5A1-7214DAFB14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63" name="Freeform: Shape 11362">
              <a:extLst>
                <a:ext uri="{FF2B5EF4-FFF2-40B4-BE49-F238E27FC236}">
                  <a16:creationId xmlns:a16="http://schemas.microsoft.com/office/drawing/2014/main" xmlns="" id="{9B9AA094-8F15-4A0C-AA38-346BD5DDC8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64" name="Freeform: Shape 11363">
              <a:extLst>
                <a:ext uri="{FF2B5EF4-FFF2-40B4-BE49-F238E27FC236}">
                  <a16:creationId xmlns:a16="http://schemas.microsoft.com/office/drawing/2014/main" xmlns="" id="{119958CA-594A-4498-84BE-F61BFC580B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65" name="Freeform: Shape 11364">
              <a:extLst>
                <a:ext uri="{FF2B5EF4-FFF2-40B4-BE49-F238E27FC236}">
                  <a16:creationId xmlns:a16="http://schemas.microsoft.com/office/drawing/2014/main" xmlns="" id="{FDFCE354-2B72-4480-97DE-E882906FDF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66" name="Freeform: Shape 11365">
              <a:extLst>
                <a:ext uri="{FF2B5EF4-FFF2-40B4-BE49-F238E27FC236}">
                  <a16:creationId xmlns:a16="http://schemas.microsoft.com/office/drawing/2014/main" xmlns="" id="{BC973E6C-6BC5-4FF1-8ECA-8615973121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67" name="Freeform: Shape 11366">
              <a:extLst>
                <a:ext uri="{FF2B5EF4-FFF2-40B4-BE49-F238E27FC236}">
                  <a16:creationId xmlns:a16="http://schemas.microsoft.com/office/drawing/2014/main" xmlns="" id="{D64FCB3C-7129-40FC-B584-150E5E62F2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68" name="Freeform: Shape 11367">
              <a:extLst>
                <a:ext uri="{FF2B5EF4-FFF2-40B4-BE49-F238E27FC236}">
                  <a16:creationId xmlns:a16="http://schemas.microsoft.com/office/drawing/2014/main" xmlns="" id="{E211C60F-B3FE-47DD-BD11-D331736344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69" name="Freeform: Shape 11368">
              <a:extLst>
                <a:ext uri="{FF2B5EF4-FFF2-40B4-BE49-F238E27FC236}">
                  <a16:creationId xmlns:a16="http://schemas.microsoft.com/office/drawing/2014/main" xmlns="" id="{0D3EA065-68A6-4DD0-99BA-645480D4A4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70" name="Freeform: Shape 11369">
              <a:extLst>
                <a:ext uri="{FF2B5EF4-FFF2-40B4-BE49-F238E27FC236}">
                  <a16:creationId xmlns:a16="http://schemas.microsoft.com/office/drawing/2014/main" xmlns="" id="{2B6AC294-B9BA-4C59-B08A-53548D610A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71" name="Freeform: Shape 11370">
              <a:extLst>
                <a:ext uri="{FF2B5EF4-FFF2-40B4-BE49-F238E27FC236}">
                  <a16:creationId xmlns:a16="http://schemas.microsoft.com/office/drawing/2014/main" xmlns="" id="{95F31034-2EF3-4F10-85B8-454316F2B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72" name="Freeform: Shape 11371">
              <a:extLst>
                <a:ext uri="{FF2B5EF4-FFF2-40B4-BE49-F238E27FC236}">
                  <a16:creationId xmlns:a16="http://schemas.microsoft.com/office/drawing/2014/main" xmlns="" id="{AA87A0E7-AF0B-4A66-AFF6-689E7D3883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73" name="Freeform: Shape 11372">
              <a:extLst>
                <a:ext uri="{FF2B5EF4-FFF2-40B4-BE49-F238E27FC236}">
                  <a16:creationId xmlns:a16="http://schemas.microsoft.com/office/drawing/2014/main" xmlns="" id="{0D8E5EAF-B0C7-4E80-92EF-0209B4FE75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374" name="Freeform: Shape 11373">
              <a:extLst>
                <a:ext uri="{FF2B5EF4-FFF2-40B4-BE49-F238E27FC236}">
                  <a16:creationId xmlns:a16="http://schemas.microsoft.com/office/drawing/2014/main" xmlns="" id="{FAA01C3F-AD71-4F07-8664-8213099482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75" name="Freeform: Shape 11374">
              <a:extLst>
                <a:ext uri="{FF2B5EF4-FFF2-40B4-BE49-F238E27FC236}">
                  <a16:creationId xmlns:a16="http://schemas.microsoft.com/office/drawing/2014/main" xmlns="" id="{A30EC962-F7C8-4F17-A8EB-8EC64ADEFB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76" name="Freeform: Shape 11375">
              <a:extLst>
                <a:ext uri="{FF2B5EF4-FFF2-40B4-BE49-F238E27FC236}">
                  <a16:creationId xmlns:a16="http://schemas.microsoft.com/office/drawing/2014/main" xmlns="" id="{FA0DA527-FFEF-4AB6-B38F-FDF228D5B4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77" name="Freeform: Shape 11376">
              <a:extLst>
                <a:ext uri="{FF2B5EF4-FFF2-40B4-BE49-F238E27FC236}">
                  <a16:creationId xmlns:a16="http://schemas.microsoft.com/office/drawing/2014/main" xmlns="" id="{FAB5776C-CF29-46E0-9A73-03A318AE69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78" name="Freeform: Shape 11377">
              <a:extLst>
                <a:ext uri="{FF2B5EF4-FFF2-40B4-BE49-F238E27FC236}">
                  <a16:creationId xmlns:a16="http://schemas.microsoft.com/office/drawing/2014/main" xmlns="" id="{45572D84-640D-47CC-A862-6DCF1A73E6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79" name="Freeform: Shape 11378">
              <a:extLst>
                <a:ext uri="{FF2B5EF4-FFF2-40B4-BE49-F238E27FC236}">
                  <a16:creationId xmlns:a16="http://schemas.microsoft.com/office/drawing/2014/main" xmlns="" id="{0F9CD199-6195-4F64-9E22-94AD9D7600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80" name="Freeform: Shape 11379">
              <a:extLst>
                <a:ext uri="{FF2B5EF4-FFF2-40B4-BE49-F238E27FC236}">
                  <a16:creationId xmlns:a16="http://schemas.microsoft.com/office/drawing/2014/main" xmlns="" id="{35BC72FF-17EE-425A-B62A-2E024A6D70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81" name="Freeform: Shape 11380">
              <a:extLst>
                <a:ext uri="{FF2B5EF4-FFF2-40B4-BE49-F238E27FC236}">
                  <a16:creationId xmlns:a16="http://schemas.microsoft.com/office/drawing/2014/main" xmlns="" id="{26F3AB89-E7FF-4C05-9243-32DF9B4DF6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82" name="Freeform: Shape 11381">
              <a:extLst>
                <a:ext uri="{FF2B5EF4-FFF2-40B4-BE49-F238E27FC236}">
                  <a16:creationId xmlns:a16="http://schemas.microsoft.com/office/drawing/2014/main" xmlns="" id="{DABD659D-3754-4F63-9C8D-54AB1549E8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83" name="Freeform: Shape 11382">
              <a:extLst>
                <a:ext uri="{FF2B5EF4-FFF2-40B4-BE49-F238E27FC236}">
                  <a16:creationId xmlns:a16="http://schemas.microsoft.com/office/drawing/2014/main" xmlns="" id="{C9DF2EF3-55C8-4745-9F55-24B60215DD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84" name="Freeform: Shape 11383">
              <a:extLst>
                <a:ext uri="{FF2B5EF4-FFF2-40B4-BE49-F238E27FC236}">
                  <a16:creationId xmlns:a16="http://schemas.microsoft.com/office/drawing/2014/main" xmlns="" id="{13C67022-CC78-4114-891A-C34637A613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85" name="Freeform: Shape 11384">
              <a:extLst>
                <a:ext uri="{FF2B5EF4-FFF2-40B4-BE49-F238E27FC236}">
                  <a16:creationId xmlns:a16="http://schemas.microsoft.com/office/drawing/2014/main" xmlns="" id="{A0F93252-C331-4CBB-B4F8-6B12B3903D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86" name="Freeform: Shape 11385">
              <a:extLst>
                <a:ext uri="{FF2B5EF4-FFF2-40B4-BE49-F238E27FC236}">
                  <a16:creationId xmlns:a16="http://schemas.microsoft.com/office/drawing/2014/main" xmlns="" id="{7F4537F3-EDF5-4626-AFBE-4488E0140C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87" name="Freeform: Shape 11386">
              <a:extLst>
                <a:ext uri="{FF2B5EF4-FFF2-40B4-BE49-F238E27FC236}">
                  <a16:creationId xmlns:a16="http://schemas.microsoft.com/office/drawing/2014/main" xmlns="" id="{3848604B-6F7A-4A76-96F8-6B7BE1FE81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88" name="Freeform: Shape 11387">
              <a:extLst>
                <a:ext uri="{FF2B5EF4-FFF2-40B4-BE49-F238E27FC236}">
                  <a16:creationId xmlns:a16="http://schemas.microsoft.com/office/drawing/2014/main" xmlns="" id="{73D47B0C-A018-4B2C-898B-2391FC845D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89" name="Freeform: Shape 11388">
              <a:extLst>
                <a:ext uri="{FF2B5EF4-FFF2-40B4-BE49-F238E27FC236}">
                  <a16:creationId xmlns:a16="http://schemas.microsoft.com/office/drawing/2014/main" xmlns="" id="{03DD4A89-CBC7-4BEE-AF16-D76807C08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90" name="Freeform: Shape 11389">
              <a:extLst>
                <a:ext uri="{FF2B5EF4-FFF2-40B4-BE49-F238E27FC236}">
                  <a16:creationId xmlns:a16="http://schemas.microsoft.com/office/drawing/2014/main" xmlns="" id="{E63C3831-F632-40D9-84E9-FEDA73C6B5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91" name="Freeform: Shape 11390">
              <a:extLst>
                <a:ext uri="{FF2B5EF4-FFF2-40B4-BE49-F238E27FC236}">
                  <a16:creationId xmlns:a16="http://schemas.microsoft.com/office/drawing/2014/main" xmlns="" id="{5D39FEFA-CF2D-47D2-A180-417199AE8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392" name="Freeform: Shape 11391">
              <a:extLst>
                <a:ext uri="{FF2B5EF4-FFF2-40B4-BE49-F238E27FC236}">
                  <a16:creationId xmlns:a16="http://schemas.microsoft.com/office/drawing/2014/main" xmlns="" id="{987F2FB4-CAFE-4018-A06E-5BAB572FF7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93" name="Freeform: Shape 11392">
              <a:extLst>
                <a:ext uri="{FF2B5EF4-FFF2-40B4-BE49-F238E27FC236}">
                  <a16:creationId xmlns:a16="http://schemas.microsoft.com/office/drawing/2014/main" xmlns="" id="{9C990CED-1FA9-4850-8469-1460027704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94" name="Freeform: Shape 11393">
              <a:extLst>
                <a:ext uri="{FF2B5EF4-FFF2-40B4-BE49-F238E27FC236}">
                  <a16:creationId xmlns:a16="http://schemas.microsoft.com/office/drawing/2014/main" xmlns="" id="{95BF6636-258D-497B-ABBF-1813F114B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95" name="Freeform: Shape 11394">
              <a:extLst>
                <a:ext uri="{FF2B5EF4-FFF2-40B4-BE49-F238E27FC236}">
                  <a16:creationId xmlns:a16="http://schemas.microsoft.com/office/drawing/2014/main" xmlns="" id="{27D9B40C-72EA-4EFC-B711-9F7828061E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396" name="Freeform: Shape 11395">
              <a:extLst>
                <a:ext uri="{FF2B5EF4-FFF2-40B4-BE49-F238E27FC236}">
                  <a16:creationId xmlns:a16="http://schemas.microsoft.com/office/drawing/2014/main" xmlns="" id="{454702A9-BABD-4005-8B4D-991D3CFBE3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97" name="Freeform: Shape 11396">
              <a:extLst>
                <a:ext uri="{FF2B5EF4-FFF2-40B4-BE49-F238E27FC236}">
                  <a16:creationId xmlns:a16="http://schemas.microsoft.com/office/drawing/2014/main" xmlns="" id="{1E860B77-3AB6-46A1-9CE3-37D976AF4C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98" name="Freeform: Shape 11397">
              <a:extLst>
                <a:ext uri="{FF2B5EF4-FFF2-40B4-BE49-F238E27FC236}">
                  <a16:creationId xmlns:a16="http://schemas.microsoft.com/office/drawing/2014/main" xmlns="" id="{292ABAA7-B221-4C32-8F87-ABBAE21ADA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99" name="Freeform: Shape 11398">
              <a:extLst>
                <a:ext uri="{FF2B5EF4-FFF2-40B4-BE49-F238E27FC236}">
                  <a16:creationId xmlns:a16="http://schemas.microsoft.com/office/drawing/2014/main" xmlns="" id="{81D416EA-36C9-4DC6-A012-0C0F3FDF73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0" name="Freeform: Shape 11399">
              <a:extLst>
                <a:ext uri="{FF2B5EF4-FFF2-40B4-BE49-F238E27FC236}">
                  <a16:creationId xmlns:a16="http://schemas.microsoft.com/office/drawing/2014/main" xmlns="" id="{A7F4DF81-59CD-4438-AA36-8F1BCCF97A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1" name="Freeform: Shape 11400">
              <a:extLst>
                <a:ext uri="{FF2B5EF4-FFF2-40B4-BE49-F238E27FC236}">
                  <a16:creationId xmlns:a16="http://schemas.microsoft.com/office/drawing/2014/main" xmlns="" id="{77C64A27-32D1-40C4-B94F-1093B6DE6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2" name="Freeform: Shape 11401">
              <a:extLst>
                <a:ext uri="{FF2B5EF4-FFF2-40B4-BE49-F238E27FC236}">
                  <a16:creationId xmlns:a16="http://schemas.microsoft.com/office/drawing/2014/main" xmlns="" id="{4797AB82-41AF-4856-AFC1-222C6DBC7B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3" name="Freeform: Shape 11402">
              <a:extLst>
                <a:ext uri="{FF2B5EF4-FFF2-40B4-BE49-F238E27FC236}">
                  <a16:creationId xmlns:a16="http://schemas.microsoft.com/office/drawing/2014/main" xmlns="" id="{80C1D340-365C-4212-A0FE-D7D06095B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4" name="Freeform: Shape 11403">
              <a:extLst>
                <a:ext uri="{FF2B5EF4-FFF2-40B4-BE49-F238E27FC236}">
                  <a16:creationId xmlns:a16="http://schemas.microsoft.com/office/drawing/2014/main" xmlns="" id="{3493915A-115F-4720-86A4-853B732307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405" name="Freeform: Shape 11404">
              <a:extLst>
                <a:ext uri="{FF2B5EF4-FFF2-40B4-BE49-F238E27FC236}">
                  <a16:creationId xmlns:a16="http://schemas.microsoft.com/office/drawing/2014/main" xmlns="" id="{2B7C4C77-1BED-4D31-8452-96E6F6B2A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6" name="Freeform: Shape 11405">
              <a:extLst>
                <a:ext uri="{FF2B5EF4-FFF2-40B4-BE49-F238E27FC236}">
                  <a16:creationId xmlns:a16="http://schemas.microsoft.com/office/drawing/2014/main" xmlns="" id="{98B04703-29C2-4A3B-AF19-7434D788E0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7" name="Freeform: Shape 11406">
              <a:extLst>
                <a:ext uri="{FF2B5EF4-FFF2-40B4-BE49-F238E27FC236}">
                  <a16:creationId xmlns:a16="http://schemas.microsoft.com/office/drawing/2014/main" xmlns="" id="{6557C845-906D-43D8-92DE-72EF460687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8" name="Freeform: Shape 11407">
              <a:extLst>
                <a:ext uri="{FF2B5EF4-FFF2-40B4-BE49-F238E27FC236}">
                  <a16:creationId xmlns:a16="http://schemas.microsoft.com/office/drawing/2014/main" xmlns="" id="{55858061-043C-4334-BFCE-D9F77366A6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09" name="Freeform: Shape 11408">
              <a:extLst>
                <a:ext uri="{FF2B5EF4-FFF2-40B4-BE49-F238E27FC236}">
                  <a16:creationId xmlns:a16="http://schemas.microsoft.com/office/drawing/2014/main" xmlns="" id="{5B825429-701A-43D0-83FA-2AF61D842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0" name="Freeform: Shape 11409">
              <a:extLst>
                <a:ext uri="{FF2B5EF4-FFF2-40B4-BE49-F238E27FC236}">
                  <a16:creationId xmlns:a16="http://schemas.microsoft.com/office/drawing/2014/main" xmlns="" id="{A633109C-AACA-40CF-B41E-488FD48841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1" name="Freeform: Shape 11410">
              <a:extLst>
                <a:ext uri="{FF2B5EF4-FFF2-40B4-BE49-F238E27FC236}">
                  <a16:creationId xmlns:a16="http://schemas.microsoft.com/office/drawing/2014/main" xmlns="" id="{F7558F3F-5D90-45F4-AA12-07ED3A5192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412" name="Freeform: Shape 11411">
              <a:extLst>
                <a:ext uri="{FF2B5EF4-FFF2-40B4-BE49-F238E27FC236}">
                  <a16:creationId xmlns:a16="http://schemas.microsoft.com/office/drawing/2014/main" xmlns="" id="{451DD258-CE67-424A-BF5B-AFFA82B56B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3" name="Freeform: Shape 11412">
              <a:extLst>
                <a:ext uri="{FF2B5EF4-FFF2-40B4-BE49-F238E27FC236}">
                  <a16:creationId xmlns:a16="http://schemas.microsoft.com/office/drawing/2014/main" xmlns="" id="{4400BE62-7130-4D75-B3AB-AA78B0224C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4" name="Freeform: Shape 11413">
              <a:extLst>
                <a:ext uri="{FF2B5EF4-FFF2-40B4-BE49-F238E27FC236}">
                  <a16:creationId xmlns:a16="http://schemas.microsoft.com/office/drawing/2014/main" xmlns="" id="{22DE0A40-C470-4BF2-86BE-950D01B0CE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5" name="Freeform: Shape 11414">
              <a:extLst>
                <a:ext uri="{FF2B5EF4-FFF2-40B4-BE49-F238E27FC236}">
                  <a16:creationId xmlns:a16="http://schemas.microsoft.com/office/drawing/2014/main" xmlns="" id="{FD0A8776-E748-4D71-999B-FF5213CB4F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6" name="Freeform: Shape 11415">
              <a:extLst>
                <a:ext uri="{FF2B5EF4-FFF2-40B4-BE49-F238E27FC236}">
                  <a16:creationId xmlns:a16="http://schemas.microsoft.com/office/drawing/2014/main" xmlns="" id="{9868C751-1379-453B-AC78-C61BCDFD7C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7" name="Freeform: Shape 11416">
              <a:extLst>
                <a:ext uri="{FF2B5EF4-FFF2-40B4-BE49-F238E27FC236}">
                  <a16:creationId xmlns:a16="http://schemas.microsoft.com/office/drawing/2014/main" xmlns="" id="{AB5E0827-B184-45E4-BE8A-A6E9B4456A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18" name="Freeform: Shape 11417">
              <a:extLst>
                <a:ext uri="{FF2B5EF4-FFF2-40B4-BE49-F238E27FC236}">
                  <a16:creationId xmlns:a16="http://schemas.microsoft.com/office/drawing/2014/main" xmlns="" id="{528E9365-B34E-471B-B5F5-7D7AA0226C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419" name="Freeform: Shape 11418">
              <a:extLst>
                <a:ext uri="{FF2B5EF4-FFF2-40B4-BE49-F238E27FC236}">
                  <a16:creationId xmlns:a16="http://schemas.microsoft.com/office/drawing/2014/main" xmlns="" id="{E32C453C-483A-468F-8AE5-9653EE06C6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420" name="Freeform: Shape 11419">
              <a:extLst>
                <a:ext uri="{FF2B5EF4-FFF2-40B4-BE49-F238E27FC236}">
                  <a16:creationId xmlns:a16="http://schemas.microsoft.com/office/drawing/2014/main" xmlns="" id="{8206E38D-8DBE-4126-8CAC-F737F5835F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21" name="Freeform: Shape 11420">
              <a:extLst>
                <a:ext uri="{FF2B5EF4-FFF2-40B4-BE49-F238E27FC236}">
                  <a16:creationId xmlns:a16="http://schemas.microsoft.com/office/drawing/2014/main" xmlns="" id="{ED5D9B69-81D5-4D7D-875B-4E07EC4578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22" name="Freeform: Shape 11421">
              <a:extLst>
                <a:ext uri="{FF2B5EF4-FFF2-40B4-BE49-F238E27FC236}">
                  <a16:creationId xmlns:a16="http://schemas.microsoft.com/office/drawing/2014/main" xmlns="" id="{E5212BDC-A49B-4150-8C9A-BFD08D9E17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23" name="Freeform: Shape 11422">
              <a:extLst>
                <a:ext uri="{FF2B5EF4-FFF2-40B4-BE49-F238E27FC236}">
                  <a16:creationId xmlns:a16="http://schemas.microsoft.com/office/drawing/2014/main" xmlns="" id="{D8A2BE4D-B38F-4C4C-A82F-FABB3DE999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424" name="Freeform: Shape 11423">
              <a:extLst>
                <a:ext uri="{FF2B5EF4-FFF2-40B4-BE49-F238E27FC236}">
                  <a16:creationId xmlns:a16="http://schemas.microsoft.com/office/drawing/2014/main" xmlns="" id="{94EFD994-9359-4615-BFA9-DFCC942FE6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25" name="Freeform: Shape 11424">
              <a:extLst>
                <a:ext uri="{FF2B5EF4-FFF2-40B4-BE49-F238E27FC236}">
                  <a16:creationId xmlns:a16="http://schemas.microsoft.com/office/drawing/2014/main" xmlns="" id="{4205EAC6-6E11-4106-A079-7E9F2F62CA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426" name="Freeform: Shape 11425">
              <a:extLst>
                <a:ext uri="{FF2B5EF4-FFF2-40B4-BE49-F238E27FC236}">
                  <a16:creationId xmlns:a16="http://schemas.microsoft.com/office/drawing/2014/main" xmlns="" id="{EDDCF5F4-CA05-4922-AF4B-F9629D6F3D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427" name="Freeform: Shape 11426">
              <a:extLst>
                <a:ext uri="{FF2B5EF4-FFF2-40B4-BE49-F238E27FC236}">
                  <a16:creationId xmlns:a16="http://schemas.microsoft.com/office/drawing/2014/main" xmlns="" id="{09113CF3-AB25-42A2-8DE0-735C1F40C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1428" name="Freeform: Shape 11427">
              <a:extLst>
                <a:ext uri="{FF2B5EF4-FFF2-40B4-BE49-F238E27FC236}">
                  <a16:creationId xmlns:a16="http://schemas.microsoft.com/office/drawing/2014/main" xmlns="" id="{FB5092A3-B3FA-4AC8-82C3-FA386B8480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429" name="Freeform: Shape 11428">
              <a:extLst>
                <a:ext uri="{FF2B5EF4-FFF2-40B4-BE49-F238E27FC236}">
                  <a16:creationId xmlns:a16="http://schemas.microsoft.com/office/drawing/2014/main" xmlns="" id="{08F8F5D2-8958-4ED5-94E8-B4AB9F4420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1430" name="Freeform: Shape 11429">
              <a:extLst>
                <a:ext uri="{FF2B5EF4-FFF2-40B4-BE49-F238E27FC236}">
                  <a16:creationId xmlns:a16="http://schemas.microsoft.com/office/drawing/2014/main" xmlns="" id="{87D2E7CC-7DFE-42C8-9E78-44777D7B9C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31" name="Freeform: Shape 11430">
              <a:extLst>
                <a:ext uri="{FF2B5EF4-FFF2-40B4-BE49-F238E27FC236}">
                  <a16:creationId xmlns:a16="http://schemas.microsoft.com/office/drawing/2014/main" xmlns="" id="{6E57A90F-A41A-4C97-8EA3-ADD911EDD7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32" name="Freeform: Shape 11431">
              <a:extLst>
                <a:ext uri="{FF2B5EF4-FFF2-40B4-BE49-F238E27FC236}">
                  <a16:creationId xmlns:a16="http://schemas.microsoft.com/office/drawing/2014/main" xmlns="" id="{B9C217A0-4087-4422-8635-C74D0B13AF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33" name="Freeform: Shape 11432">
              <a:extLst>
                <a:ext uri="{FF2B5EF4-FFF2-40B4-BE49-F238E27FC236}">
                  <a16:creationId xmlns:a16="http://schemas.microsoft.com/office/drawing/2014/main" xmlns="" id="{9C0E89CF-75CB-4D42-9E44-ADF284D84F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434" name="Freeform: Shape 11433">
              <a:extLst>
                <a:ext uri="{FF2B5EF4-FFF2-40B4-BE49-F238E27FC236}">
                  <a16:creationId xmlns:a16="http://schemas.microsoft.com/office/drawing/2014/main" xmlns="" id="{5564F9F3-0D82-4874-9440-38F3AF9175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35" name="Freeform: Shape 11434">
              <a:extLst>
                <a:ext uri="{FF2B5EF4-FFF2-40B4-BE49-F238E27FC236}">
                  <a16:creationId xmlns:a16="http://schemas.microsoft.com/office/drawing/2014/main" xmlns="" id="{8E318789-20ED-497A-AFEB-3280B07AB5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436" name="Freeform: Shape 11435">
              <a:extLst>
                <a:ext uri="{FF2B5EF4-FFF2-40B4-BE49-F238E27FC236}">
                  <a16:creationId xmlns:a16="http://schemas.microsoft.com/office/drawing/2014/main" xmlns="" id="{F2256C04-2807-49A4-93C3-95542421D5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437" name="Freeform: Shape 11436">
              <a:extLst>
                <a:ext uri="{FF2B5EF4-FFF2-40B4-BE49-F238E27FC236}">
                  <a16:creationId xmlns:a16="http://schemas.microsoft.com/office/drawing/2014/main" xmlns="" id="{14FBD6ED-2E68-4F38-BF88-DC75DAECAF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38" name="Freeform: Shape 11437">
              <a:extLst>
                <a:ext uri="{FF2B5EF4-FFF2-40B4-BE49-F238E27FC236}">
                  <a16:creationId xmlns:a16="http://schemas.microsoft.com/office/drawing/2014/main" xmlns="" id="{AF7BF2B0-9477-4227-9CDB-98E8AF7C1D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39" name="Freeform: Shape 11438">
              <a:extLst>
                <a:ext uri="{FF2B5EF4-FFF2-40B4-BE49-F238E27FC236}">
                  <a16:creationId xmlns:a16="http://schemas.microsoft.com/office/drawing/2014/main" xmlns="" id="{7B6B9DAA-B992-45AD-A992-9CDFB41B94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440" name="Freeform: Shape 11439">
              <a:extLst>
                <a:ext uri="{FF2B5EF4-FFF2-40B4-BE49-F238E27FC236}">
                  <a16:creationId xmlns:a16="http://schemas.microsoft.com/office/drawing/2014/main" xmlns="" id="{8DE418D1-D67F-4FD8-BA49-CC986A7127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41" name="Freeform: Shape 11440">
              <a:extLst>
                <a:ext uri="{FF2B5EF4-FFF2-40B4-BE49-F238E27FC236}">
                  <a16:creationId xmlns:a16="http://schemas.microsoft.com/office/drawing/2014/main" xmlns="" id="{39AB1E1F-243A-489C-8753-69078993E9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442" name="Freeform: Shape 11441">
              <a:extLst>
                <a:ext uri="{FF2B5EF4-FFF2-40B4-BE49-F238E27FC236}">
                  <a16:creationId xmlns:a16="http://schemas.microsoft.com/office/drawing/2014/main" xmlns="" id="{F5E4BFF9-A8A8-4B08-AC59-228B81E02A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43" name="Freeform: Shape 11442">
              <a:extLst>
                <a:ext uri="{FF2B5EF4-FFF2-40B4-BE49-F238E27FC236}">
                  <a16:creationId xmlns:a16="http://schemas.microsoft.com/office/drawing/2014/main" xmlns="" id="{D3D80DFA-96DF-4CD6-B136-557368FF36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44" name="Freeform: Shape 11443">
              <a:extLst>
                <a:ext uri="{FF2B5EF4-FFF2-40B4-BE49-F238E27FC236}">
                  <a16:creationId xmlns:a16="http://schemas.microsoft.com/office/drawing/2014/main" xmlns="" id="{1ED3E86E-8BEE-463D-A646-180ABD21F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45" name="Freeform: Shape 11444">
              <a:extLst>
                <a:ext uri="{FF2B5EF4-FFF2-40B4-BE49-F238E27FC236}">
                  <a16:creationId xmlns:a16="http://schemas.microsoft.com/office/drawing/2014/main" xmlns="" id="{ADD483A5-049C-4EBA-B2D1-9101179038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446" name="Freeform: Shape 11445">
              <a:extLst>
                <a:ext uri="{FF2B5EF4-FFF2-40B4-BE49-F238E27FC236}">
                  <a16:creationId xmlns:a16="http://schemas.microsoft.com/office/drawing/2014/main" xmlns="" id="{1116FEF0-D89A-43D8-B160-04E86A39F6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47" name="Freeform: Shape 11446">
              <a:extLst>
                <a:ext uri="{FF2B5EF4-FFF2-40B4-BE49-F238E27FC236}">
                  <a16:creationId xmlns:a16="http://schemas.microsoft.com/office/drawing/2014/main" xmlns="" id="{517D6EEA-1BB1-4EC1-87B7-2CAFBE348A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448" name="Freeform: Shape 11447">
              <a:extLst>
                <a:ext uri="{FF2B5EF4-FFF2-40B4-BE49-F238E27FC236}">
                  <a16:creationId xmlns:a16="http://schemas.microsoft.com/office/drawing/2014/main" xmlns="" id="{2EBD1224-D8F1-4976-BE1F-B4ABB071AD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49" name="Freeform: Shape 11448">
              <a:extLst>
                <a:ext uri="{FF2B5EF4-FFF2-40B4-BE49-F238E27FC236}">
                  <a16:creationId xmlns:a16="http://schemas.microsoft.com/office/drawing/2014/main" xmlns="" id="{DEBB9B87-CACC-4819-BEFA-C8A0C1AF2A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50" name="Freeform: Shape 11449">
              <a:extLst>
                <a:ext uri="{FF2B5EF4-FFF2-40B4-BE49-F238E27FC236}">
                  <a16:creationId xmlns:a16="http://schemas.microsoft.com/office/drawing/2014/main" xmlns="" id="{5259DF1F-DEAD-492D-AFEE-BA7BB1A7E0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51" name="Freeform: Shape 11450">
              <a:extLst>
                <a:ext uri="{FF2B5EF4-FFF2-40B4-BE49-F238E27FC236}">
                  <a16:creationId xmlns:a16="http://schemas.microsoft.com/office/drawing/2014/main" xmlns="" id="{D3573A36-F1A6-4532-829C-AE49B7CE27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452" name="Freeform: Shape 11451">
              <a:extLst>
                <a:ext uri="{FF2B5EF4-FFF2-40B4-BE49-F238E27FC236}">
                  <a16:creationId xmlns:a16="http://schemas.microsoft.com/office/drawing/2014/main" xmlns="" id="{F1A8D26A-350C-45FE-AA87-4AC5C0568B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53" name="Freeform: Shape 11452">
              <a:extLst>
                <a:ext uri="{FF2B5EF4-FFF2-40B4-BE49-F238E27FC236}">
                  <a16:creationId xmlns:a16="http://schemas.microsoft.com/office/drawing/2014/main" xmlns="" id="{5044A982-3E0F-4D17-9104-27E2D2D2F4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454" name="Freeform: Shape 11453">
              <a:extLst>
                <a:ext uri="{FF2B5EF4-FFF2-40B4-BE49-F238E27FC236}">
                  <a16:creationId xmlns:a16="http://schemas.microsoft.com/office/drawing/2014/main" xmlns="" id="{68EB580A-7544-41A1-AE10-5C52B00FBD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55" name="Freeform: Shape 11454">
              <a:extLst>
                <a:ext uri="{FF2B5EF4-FFF2-40B4-BE49-F238E27FC236}">
                  <a16:creationId xmlns:a16="http://schemas.microsoft.com/office/drawing/2014/main" xmlns="" id="{65DBF4F2-4158-4DA7-AF14-7F9DDF07BF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56" name="Freeform: Shape 11455">
              <a:extLst>
                <a:ext uri="{FF2B5EF4-FFF2-40B4-BE49-F238E27FC236}">
                  <a16:creationId xmlns:a16="http://schemas.microsoft.com/office/drawing/2014/main" xmlns="" id="{F43513B1-0D48-4482-AA4E-2046DE5854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57" name="Freeform: Shape 11456">
              <a:extLst>
                <a:ext uri="{FF2B5EF4-FFF2-40B4-BE49-F238E27FC236}">
                  <a16:creationId xmlns:a16="http://schemas.microsoft.com/office/drawing/2014/main" xmlns="" id="{AC04BF60-8F64-4663-A8B4-D8BC1943B8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458" name="Freeform: Shape 11457">
              <a:extLst>
                <a:ext uri="{FF2B5EF4-FFF2-40B4-BE49-F238E27FC236}">
                  <a16:creationId xmlns:a16="http://schemas.microsoft.com/office/drawing/2014/main" xmlns="" id="{1B9A4999-4058-4260-B3D7-A8B6C1361B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59" name="Freeform: Shape 11458">
              <a:extLst>
                <a:ext uri="{FF2B5EF4-FFF2-40B4-BE49-F238E27FC236}">
                  <a16:creationId xmlns:a16="http://schemas.microsoft.com/office/drawing/2014/main" xmlns="" id="{99FCBE72-DC7B-42FD-B59A-E1714802EA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460" name="Freeform: Shape 11459">
              <a:extLst>
                <a:ext uri="{FF2B5EF4-FFF2-40B4-BE49-F238E27FC236}">
                  <a16:creationId xmlns:a16="http://schemas.microsoft.com/office/drawing/2014/main" xmlns="" id="{2FC3A23A-4EDB-4DD4-B293-746E0255AD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Zástupný objekt pre obsah 2">
            <a:extLst>
              <a:ext uri="{FF2B5EF4-FFF2-40B4-BE49-F238E27FC236}">
                <a16:creationId xmlns:a16="http://schemas.microsoft.com/office/drawing/2014/main" xmlns="" id="{037369FB-09D1-A47A-B42A-D68B771B1E3C}"/>
              </a:ext>
            </a:extLst>
          </p:cNvPr>
          <p:cNvSpPr>
            <a:spLocks noGrp="1"/>
          </p:cNvSpPr>
          <p:nvPr>
            <p:ph idx="1"/>
          </p:nvPr>
        </p:nvSpPr>
        <p:spPr>
          <a:xfrm>
            <a:off x="6477270" y="1958550"/>
            <a:ext cx="4974771" cy="3810301"/>
          </a:xfrm>
        </p:spPr>
        <p:txBody>
          <a:bodyPr anchor="t">
            <a:normAutofit/>
          </a:bodyPr>
          <a:lstStyle/>
          <a:p>
            <a:r>
              <a:rPr lang="en-US" dirty="0">
                <a:solidFill>
                  <a:schemeClr val="bg1"/>
                </a:solidFill>
              </a:rPr>
              <a:t>They process the used oil that they do not need and use it for further production. </a:t>
            </a:r>
            <a:endParaRPr lang="sk-SK" dirty="0">
              <a:solidFill>
                <a:schemeClr val="bg1"/>
              </a:solidFill>
            </a:endParaRPr>
          </a:p>
          <a:p>
            <a:r>
              <a:rPr lang="en-US" dirty="0">
                <a:solidFill>
                  <a:schemeClr val="bg1"/>
                </a:solidFill>
              </a:rPr>
              <a:t>It's basically recycling. </a:t>
            </a:r>
            <a:endParaRPr lang="sk-SK" dirty="0">
              <a:solidFill>
                <a:schemeClr val="bg1"/>
              </a:solidFill>
            </a:endParaRPr>
          </a:p>
          <a:p>
            <a:r>
              <a:rPr lang="en-US" dirty="0">
                <a:solidFill>
                  <a:schemeClr val="bg1"/>
                </a:solidFill>
              </a:rPr>
              <a:t>They also try to recycle waste and garbage.</a:t>
            </a:r>
            <a:endParaRPr lang="sk-SK" dirty="0">
              <a:solidFill>
                <a:schemeClr val="bg1"/>
              </a:solidFill>
            </a:endParaRPr>
          </a:p>
        </p:txBody>
      </p:sp>
    </p:spTree>
    <p:extLst>
      <p:ext uri="{BB962C8B-B14F-4D97-AF65-F5344CB8AC3E}">
        <p14:creationId xmlns:p14="http://schemas.microsoft.com/office/powerpoint/2010/main" xmlns="" val="1606642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375B19E4-0108-41C4-8DB1-11BAE0B49D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xmlns="" id="{9CC4F0F8-5547-A0A9-78FD-0AB3119242E4}"/>
              </a:ext>
            </a:extLst>
          </p:cNvPr>
          <p:cNvSpPr>
            <a:spLocks noGrp="1"/>
          </p:cNvSpPr>
          <p:nvPr>
            <p:ph type="title"/>
          </p:nvPr>
        </p:nvSpPr>
        <p:spPr>
          <a:xfrm>
            <a:off x="6217919" y="669925"/>
            <a:ext cx="4635609" cy="1325563"/>
          </a:xfrm>
        </p:spPr>
        <p:txBody>
          <a:bodyPr anchor="b">
            <a:normAutofit/>
          </a:bodyPr>
          <a:lstStyle/>
          <a:p>
            <a:r>
              <a:rPr lang="en-US" sz="3800" b="1" dirty="0">
                <a:solidFill>
                  <a:schemeClr val="bg1"/>
                </a:solidFill>
              </a:rPr>
              <a:t>Where can you find </a:t>
            </a:r>
            <a:r>
              <a:rPr lang="sk-SK" sz="3800" b="1" dirty="0">
                <a:solidFill>
                  <a:schemeClr val="bg1"/>
                </a:solidFill>
              </a:rPr>
              <a:t>Olej H</a:t>
            </a:r>
            <a:r>
              <a:rPr lang="en-US" sz="3800" b="1" dirty="0" err="1">
                <a:solidFill>
                  <a:schemeClr val="bg1"/>
                </a:solidFill>
              </a:rPr>
              <a:t>ont</a:t>
            </a:r>
            <a:r>
              <a:rPr lang="en-US" sz="3800" b="1" dirty="0">
                <a:solidFill>
                  <a:schemeClr val="bg1"/>
                </a:solidFill>
              </a:rPr>
              <a:t>?</a:t>
            </a:r>
            <a:endParaRPr lang="sk-SK" sz="3800" b="1" dirty="0">
              <a:solidFill>
                <a:schemeClr val="bg1"/>
              </a:solidFill>
            </a:endParaRPr>
          </a:p>
        </p:txBody>
      </p:sp>
      <p:pic>
        <p:nvPicPr>
          <p:cNvPr id="4" name="Obrázok 3" descr="Obrázok, na ktorom je text, mapa, atlas, snímka obrazovky&#10;&#10;Automaticky generovaný popis">
            <a:extLst>
              <a:ext uri="{FF2B5EF4-FFF2-40B4-BE49-F238E27FC236}">
                <a16:creationId xmlns:a16="http://schemas.microsoft.com/office/drawing/2014/main" xmlns="" id="{35E707A8-D351-2A6D-DC9A-1E0BCD9A0C0B}"/>
              </a:ext>
            </a:extLst>
          </p:cNvPr>
          <p:cNvPicPr>
            <a:picLocks noChangeAspect="1"/>
          </p:cNvPicPr>
          <p:nvPr/>
        </p:nvPicPr>
        <p:blipFill>
          <a:blip r:embed="rId2" cstate="print">
            <a:extLst>
              <a:ext uri="{28A0092B-C50C-407E-A947-70E740481C1C}">
                <a14:useLocalDpi xmlns:a14="http://schemas.microsoft.com/office/drawing/2010/main" xmlns="" val="0"/>
              </a:ext>
            </a:extLst>
          </a:blip>
          <a:srcRect t="19097" r="1" b="14951"/>
          <a:stretch/>
        </p:blipFill>
        <p:spPr>
          <a:xfrm>
            <a:off x="145473" y="240489"/>
            <a:ext cx="5753102" cy="6377021"/>
          </a:xfrm>
          <a:prstGeom prst="rect">
            <a:avLst/>
          </a:prstGeom>
        </p:spPr>
      </p:pic>
      <p:cxnSp>
        <p:nvCxnSpPr>
          <p:cNvPr id="24" name="Straight Connector 23">
            <a:extLst>
              <a:ext uri="{FF2B5EF4-FFF2-40B4-BE49-F238E27FC236}">
                <a16:creationId xmlns:a16="http://schemas.microsoft.com/office/drawing/2014/main" xmlns="" id="{CEA14AE1-71AB-4B18-826E-F563FF4288D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jekt pre obsah 2">
            <a:extLst>
              <a:ext uri="{FF2B5EF4-FFF2-40B4-BE49-F238E27FC236}">
                <a16:creationId xmlns:a16="http://schemas.microsoft.com/office/drawing/2014/main" xmlns="" id="{0043750B-B36C-F521-69C1-5D93F781A112}"/>
              </a:ext>
            </a:extLst>
          </p:cNvPr>
          <p:cNvSpPr>
            <a:spLocks noGrp="1"/>
          </p:cNvSpPr>
          <p:nvPr>
            <p:ph idx="1"/>
          </p:nvPr>
        </p:nvSpPr>
        <p:spPr>
          <a:xfrm>
            <a:off x="6217919" y="2400304"/>
            <a:ext cx="4635609" cy="3441692"/>
          </a:xfrm>
        </p:spPr>
        <p:txBody>
          <a:bodyPr>
            <a:normAutofit/>
          </a:bodyPr>
          <a:lstStyle/>
          <a:p>
            <a:endParaRPr lang="sk-SK" sz="2000" dirty="0">
              <a:solidFill>
                <a:schemeClr val="bg1"/>
              </a:solidFill>
            </a:endParaRPr>
          </a:p>
        </p:txBody>
      </p:sp>
    </p:spTree>
    <p:extLst>
      <p:ext uri="{BB962C8B-B14F-4D97-AF65-F5344CB8AC3E}">
        <p14:creationId xmlns:p14="http://schemas.microsoft.com/office/powerpoint/2010/main" xmlns="" val="3153287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Zástupný objekt pre obrázok 16" descr="Obrázok, na ktorom je text, mapa, diagram, atlas&#10;&#10;Automaticky generovaný popis">
            <a:extLst>
              <a:ext uri="{FF2B5EF4-FFF2-40B4-BE49-F238E27FC236}">
                <a16:creationId xmlns:a16="http://schemas.microsoft.com/office/drawing/2014/main" xmlns="" id="{31D76CFD-CEA0-3E36-F088-6CEEE22E44BE}"/>
              </a:ext>
            </a:extLst>
          </p:cNvPr>
          <p:cNvPicPr>
            <a:picLocks noGrp="1" noChangeAspect="1"/>
          </p:cNvPicPr>
          <p:nvPr>
            <p:ph type="pic" sz="quarter" idx="10"/>
          </p:nvPr>
        </p:nvPicPr>
        <p:blipFill>
          <a:blip r:embed="rId2" cstate="print"/>
          <a:srcRect t="14157" b="14157"/>
          <a:stretch/>
        </p:blipFill>
        <p:spPr>
          <a:xfrm flipV="1">
            <a:off x="603679" y="-592609"/>
            <a:ext cx="200026" cy="217272"/>
          </a:xfrm>
        </p:spPr>
      </p:pic>
      <p:sp>
        <p:nvSpPr>
          <p:cNvPr id="19" name="Text Placeholder 18">
            <a:extLst>
              <a:ext uri="{FF2B5EF4-FFF2-40B4-BE49-F238E27FC236}">
                <a16:creationId xmlns:a16="http://schemas.microsoft.com/office/drawing/2014/main" xmlns="" id="{E0E8875C-8FE5-DCE1-106E-5F34DFD1618E}"/>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xmlns="" id="{39D3AADE-5119-8CE2-0DD5-2BD7E3403288}"/>
              </a:ext>
            </a:extLst>
          </p:cNvPr>
          <p:cNvSpPr>
            <a:spLocks noGrp="1"/>
          </p:cNvSpPr>
          <p:nvPr>
            <p:ph type="body" sz="quarter" idx="11"/>
          </p:nvPr>
        </p:nvSpPr>
        <p:spPr>
          <a:xfrm>
            <a:off x="7399176" y="2071688"/>
            <a:ext cx="4210212" cy="4058524"/>
          </a:xfrm>
        </p:spPr>
        <p:txBody>
          <a:bodyPr lIns="91440" tIns="45720" rIns="91440" bIns="45720" anchor="ctr">
            <a:normAutofit lnSpcReduction="10000"/>
          </a:bodyPr>
          <a:lstStyle/>
          <a:p>
            <a:r>
              <a:rPr lang="en-US" sz="1700" dirty="0">
                <a:ea typeface="+mn-lt"/>
                <a:cs typeface="+mn-lt"/>
              </a:rPr>
              <a:t>Hont is currently one of Slovakia's cultural regions. It is among the oldest Slovak regions, and its territory corresponds to the Slovak part of the former Hont County, whose last seat was in </a:t>
            </a:r>
            <a:r>
              <a:rPr lang="en-US" sz="1700" dirty="0" err="1">
                <a:ea typeface="+mn-lt"/>
                <a:cs typeface="+mn-lt"/>
              </a:rPr>
              <a:t>Šahy</a:t>
            </a:r>
            <a:r>
              <a:rPr lang="en-US" sz="1700" dirty="0">
                <a:ea typeface="+mn-lt"/>
                <a:cs typeface="+mn-lt"/>
              </a:rPr>
              <a:t>. In some tourist publications, the southern part of the region is also referred to as </a:t>
            </a:r>
            <a:r>
              <a:rPr lang="en-US" sz="1700" dirty="0" err="1">
                <a:ea typeface="+mn-lt"/>
                <a:cs typeface="+mn-lt"/>
              </a:rPr>
              <a:t>Poiplie</a:t>
            </a:r>
            <a:r>
              <a:rPr lang="en-US" sz="1700" dirty="0">
                <a:ea typeface="+mn-lt"/>
                <a:cs typeface="+mn-lt"/>
              </a:rPr>
              <a:t>. The territory borders the Slovak cultural regions of </a:t>
            </a:r>
            <a:r>
              <a:rPr lang="en-US" sz="1700" dirty="0" err="1">
                <a:ea typeface="+mn-lt"/>
                <a:cs typeface="+mn-lt"/>
              </a:rPr>
              <a:t>Tekov</a:t>
            </a:r>
            <a:r>
              <a:rPr lang="en-US" sz="1700" dirty="0">
                <a:ea typeface="+mn-lt"/>
                <a:cs typeface="+mn-lt"/>
              </a:rPr>
              <a:t> (to the west), </a:t>
            </a:r>
            <a:r>
              <a:rPr lang="en-US" sz="1700" dirty="0" err="1">
                <a:ea typeface="+mn-lt"/>
                <a:cs typeface="+mn-lt"/>
              </a:rPr>
              <a:t>Podpoľanie</a:t>
            </a:r>
            <a:r>
              <a:rPr lang="en-US" sz="1700" dirty="0">
                <a:ea typeface="+mn-lt"/>
                <a:cs typeface="+mn-lt"/>
              </a:rPr>
              <a:t> (to the north), </a:t>
            </a:r>
            <a:r>
              <a:rPr lang="en-US" sz="1700" dirty="0" err="1">
                <a:ea typeface="+mn-lt"/>
                <a:cs typeface="+mn-lt"/>
              </a:rPr>
              <a:t>Novohrad</a:t>
            </a:r>
            <a:r>
              <a:rPr lang="en-US" sz="1700" dirty="0">
                <a:ea typeface="+mn-lt"/>
                <a:cs typeface="+mn-lt"/>
              </a:rPr>
              <a:t> (to the east), and Hungary to the south.</a:t>
            </a:r>
            <a:endParaRPr lang="sk-SK" sz="1700" dirty="0"/>
          </a:p>
          <a:p>
            <a:endParaRPr lang="en-US" dirty="0"/>
          </a:p>
        </p:txBody>
      </p:sp>
      <p:sp>
        <p:nvSpPr>
          <p:cNvPr id="20" name="Slide Number Placeholder 19">
            <a:extLst>
              <a:ext uri="{FF2B5EF4-FFF2-40B4-BE49-F238E27FC236}">
                <a16:creationId xmlns:a16="http://schemas.microsoft.com/office/drawing/2014/main" xmlns="" id="{DA9558D5-EB6D-C2EA-C5E2-790769448541}"/>
              </a:ext>
            </a:extLst>
          </p:cNvPr>
          <p:cNvSpPr>
            <a:spLocks noGrp="1"/>
          </p:cNvSpPr>
          <p:nvPr>
            <p:ph type="sldNum" sz="quarter" idx="4"/>
          </p:nvPr>
        </p:nvSpPr>
        <p:spPr/>
        <p:txBody>
          <a:bodyPr/>
          <a:lstStyle/>
          <a:p>
            <a:fld id="{EA87306C-81BA-4795-A5CA-9392456A8C1E}" type="slidenum">
              <a:rPr lang="en-US" smtClean="0"/>
              <a:pPr/>
              <a:t>3</a:t>
            </a:fld>
            <a:endParaRPr lang="en-US" dirty="0"/>
          </a:p>
        </p:txBody>
      </p:sp>
      <p:pic>
        <p:nvPicPr>
          <p:cNvPr id="7" name="Obrázok 6" descr="Obrázok, na ktorom je text, mapa, diagram, atlas&#10;&#10;Automaticky generovaný popis">
            <a:extLst>
              <a:ext uri="{FF2B5EF4-FFF2-40B4-BE49-F238E27FC236}">
                <a16:creationId xmlns:a16="http://schemas.microsoft.com/office/drawing/2014/main" xmlns="" id="{F5DCF390-64FF-4AB2-6648-3AC035261411}"/>
              </a:ext>
            </a:extLst>
          </p:cNvPr>
          <p:cNvPicPr>
            <a:picLocks noChangeAspect="1"/>
          </p:cNvPicPr>
          <p:nvPr/>
        </p:nvPicPr>
        <p:blipFill>
          <a:blip r:embed="rId3" cstate="print"/>
          <a:stretch>
            <a:fillRect/>
          </a:stretch>
        </p:blipFill>
        <p:spPr>
          <a:xfrm>
            <a:off x="589719" y="0"/>
            <a:ext cx="5812427" cy="6858000"/>
          </a:xfrm>
          <a:prstGeom prst="rect">
            <a:avLst/>
          </a:prstGeom>
        </p:spPr>
      </p:pic>
      <p:pic>
        <p:nvPicPr>
          <p:cNvPr id="2" name="Obrázok 1">
            <a:extLst>
              <a:ext uri="{FF2B5EF4-FFF2-40B4-BE49-F238E27FC236}">
                <a16:creationId xmlns:a16="http://schemas.microsoft.com/office/drawing/2014/main" xmlns="" id="{3A067B77-13A9-51BB-0FEA-E6F303B4F445}"/>
              </a:ext>
            </a:extLst>
          </p:cNvPr>
          <p:cNvPicPr>
            <a:picLocks noChangeAspect="1"/>
          </p:cNvPicPr>
          <p:nvPr/>
        </p:nvPicPr>
        <p:blipFill>
          <a:blip r:embed="rId4" cstate="print"/>
          <a:stretch>
            <a:fillRect/>
          </a:stretch>
        </p:blipFill>
        <p:spPr>
          <a:xfrm>
            <a:off x="7618700" y="369791"/>
            <a:ext cx="3990688" cy="1319050"/>
          </a:xfrm>
          <a:prstGeom prst="rect">
            <a:avLst/>
          </a:prstGeom>
        </p:spPr>
      </p:pic>
    </p:spTree>
    <p:extLst>
      <p:ext uri="{BB962C8B-B14F-4D97-AF65-F5344CB8AC3E}">
        <p14:creationId xmlns:p14="http://schemas.microsoft.com/office/powerpoint/2010/main" xmlns="" val="359029278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xmlns="" id="{B80F3E7F-375E-4DAD-AF17-C730EE914D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91" name="Group 7182">
            <a:extLst>
              <a:ext uri="{FF2B5EF4-FFF2-40B4-BE49-F238E27FC236}">
                <a16:creationId xmlns:a16="http://schemas.microsoft.com/office/drawing/2014/main" xmlns="" id="{D2A542E6-1924-4FE2-89D1-3CB19468C1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7184" name="Rectangle 7183">
              <a:extLst>
                <a:ext uri="{FF2B5EF4-FFF2-40B4-BE49-F238E27FC236}">
                  <a16:creationId xmlns:a16="http://schemas.microsoft.com/office/drawing/2014/main" xmlns="" id="{1F353183-2147-472B-AD7D-4A085FF6A4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2" name="Rectangle 7184">
              <a:extLst>
                <a:ext uri="{FF2B5EF4-FFF2-40B4-BE49-F238E27FC236}">
                  <a16:creationId xmlns:a16="http://schemas.microsoft.com/office/drawing/2014/main" xmlns="" id="{FAAA42C8-A082-4DFD-A5F3-FC9EF825B1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87" name="Rectangle 7186">
            <a:extLst>
              <a:ext uri="{FF2B5EF4-FFF2-40B4-BE49-F238E27FC236}">
                <a16:creationId xmlns:a16="http://schemas.microsoft.com/office/drawing/2014/main" xmlns="" id="{5FC9E5C3-B8DC-4532-8C1F-4D5331C64C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3863975" y="-12"/>
            <a:ext cx="8328026"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Nadpis 1">
            <a:extLst>
              <a:ext uri="{FF2B5EF4-FFF2-40B4-BE49-F238E27FC236}">
                <a16:creationId xmlns:a16="http://schemas.microsoft.com/office/drawing/2014/main" xmlns="" id="{EB13443D-521C-BD1A-BF1A-C55838725AE7}"/>
              </a:ext>
            </a:extLst>
          </p:cNvPr>
          <p:cNvSpPr>
            <a:spLocks noGrp="1"/>
          </p:cNvSpPr>
          <p:nvPr>
            <p:ph type="title"/>
          </p:nvPr>
        </p:nvSpPr>
        <p:spPr>
          <a:xfrm>
            <a:off x="6383337" y="469448"/>
            <a:ext cx="5256213" cy="539750"/>
          </a:xfrm>
        </p:spPr>
        <p:txBody>
          <a:bodyPr anchor="t">
            <a:normAutofit fontScale="90000"/>
          </a:bodyPr>
          <a:lstStyle/>
          <a:p>
            <a:pPr algn="ctr"/>
            <a:r>
              <a:rPr lang="sk-SK" sz="3600" b="1" dirty="0" err="1"/>
              <a:t>Podžobrácka</a:t>
            </a:r>
            <a:r>
              <a:rPr lang="sk-SK" sz="3600" b="1" dirty="0"/>
              <a:t> </a:t>
            </a:r>
            <a:r>
              <a:rPr lang="sk-SK" sz="3600" b="1" dirty="0" err="1"/>
              <a:t>farm</a:t>
            </a:r>
            <a:endParaRPr lang="sk-SK" sz="3600" b="1" dirty="0"/>
          </a:p>
        </p:txBody>
      </p:sp>
      <p:pic>
        <p:nvPicPr>
          <p:cNvPr id="7174" name="Picture 6" descr="Obrázkové výsledky pre: podžobrácka farma">
            <a:extLst>
              <a:ext uri="{FF2B5EF4-FFF2-40B4-BE49-F238E27FC236}">
                <a16:creationId xmlns:a16="http://schemas.microsoft.com/office/drawing/2014/main" xmlns="" id="{CF9148E0-478D-311A-7EA9-C5D09AFBB99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t="11289" r="-2" b="9090"/>
          <a:stretch/>
        </p:blipFill>
        <p:spPr bwMode="auto">
          <a:xfrm>
            <a:off x="550862" y="551479"/>
            <a:ext cx="5256213" cy="2790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xmlns="">
                <a:solidFill>
                  <a:srgbClr val="FFFFFF"/>
                </a:solidFill>
              </a14:hiddenFill>
            </a:ext>
          </a:extLst>
        </p:spPr>
      </p:pic>
      <p:sp>
        <p:nvSpPr>
          <p:cNvPr id="3" name="Zástupný objekt pre obsah 2">
            <a:extLst>
              <a:ext uri="{FF2B5EF4-FFF2-40B4-BE49-F238E27FC236}">
                <a16:creationId xmlns:a16="http://schemas.microsoft.com/office/drawing/2014/main" xmlns="" id="{4EE2559C-532D-0E26-3248-BEDC4D84DFF5}"/>
              </a:ext>
            </a:extLst>
          </p:cNvPr>
          <p:cNvSpPr>
            <a:spLocks noGrp="1"/>
          </p:cNvSpPr>
          <p:nvPr>
            <p:ph idx="1"/>
          </p:nvPr>
        </p:nvSpPr>
        <p:spPr>
          <a:xfrm>
            <a:off x="6398375" y="1270198"/>
            <a:ext cx="5256214" cy="5326788"/>
          </a:xfrm>
        </p:spPr>
        <p:txBody>
          <a:bodyPr anchor="t">
            <a:normAutofit fontScale="85000" lnSpcReduction="20000"/>
          </a:bodyPr>
          <a:lstStyle/>
          <a:p>
            <a:r>
              <a:rPr lang="en-US" sz="3000" dirty="0">
                <a:solidFill>
                  <a:schemeClr val="tx1">
                    <a:alpha val="60000"/>
                  </a:schemeClr>
                </a:solidFill>
              </a:rPr>
              <a:t>The </a:t>
            </a:r>
            <a:r>
              <a:rPr lang="en-US" sz="3000" dirty="0" err="1">
                <a:solidFill>
                  <a:schemeClr val="tx1">
                    <a:alpha val="60000"/>
                  </a:schemeClr>
                </a:solidFill>
              </a:rPr>
              <a:t>Podžobrácka</a:t>
            </a:r>
            <a:r>
              <a:rPr lang="en-US" sz="3000" dirty="0">
                <a:solidFill>
                  <a:schemeClr val="tx1">
                    <a:alpha val="60000"/>
                  </a:schemeClr>
                </a:solidFill>
              </a:rPr>
              <a:t> farm was established in 2019, </a:t>
            </a:r>
            <a:r>
              <a:rPr lang="sk-SK" sz="3000" dirty="0" err="1">
                <a:solidFill>
                  <a:schemeClr val="tx1">
                    <a:alpha val="60000"/>
                  </a:schemeClr>
                </a:solidFill>
              </a:rPr>
              <a:t>they</a:t>
            </a:r>
            <a:r>
              <a:rPr lang="en-US" sz="3000" dirty="0">
                <a:solidFill>
                  <a:schemeClr val="tx1">
                    <a:alpha val="60000"/>
                  </a:schemeClr>
                </a:solidFill>
              </a:rPr>
              <a:t> wanted to build on the once successful farming of </a:t>
            </a:r>
            <a:r>
              <a:rPr lang="sk-SK" sz="3000" dirty="0" err="1">
                <a:solidFill>
                  <a:schemeClr val="tx1">
                    <a:alpha val="60000"/>
                  </a:schemeClr>
                </a:solidFill>
              </a:rPr>
              <a:t>their</a:t>
            </a:r>
            <a:r>
              <a:rPr lang="en-US" sz="3000" dirty="0">
                <a:solidFill>
                  <a:schemeClr val="tx1">
                    <a:alpha val="60000"/>
                  </a:schemeClr>
                </a:solidFill>
              </a:rPr>
              <a:t> ancestors.</a:t>
            </a:r>
          </a:p>
          <a:p>
            <a:r>
              <a:rPr lang="en-US" sz="3000" dirty="0">
                <a:solidFill>
                  <a:schemeClr val="tx1">
                    <a:alpha val="60000"/>
                  </a:schemeClr>
                </a:solidFill>
              </a:rPr>
              <a:t>At present, </a:t>
            </a:r>
            <a:r>
              <a:rPr lang="sk-SK" sz="3000" dirty="0" err="1">
                <a:solidFill>
                  <a:schemeClr val="tx1">
                    <a:alpha val="60000"/>
                  </a:schemeClr>
                </a:solidFill>
              </a:rPr>
              <a:t>they</a:t>
            </a:r>
            <a:r>
              <a:rPr lang="en-US" sz="3000" dirty="0">
                <a:solidFill>
                  <a:schemeClr val="tx1">
                    <a:alpha val="60000"/>
                  </a:schemeClr>
                </a:solidFill>
              </a:rPr>
              <a:t> present </a:t>
            </a:r>
            <a:r>
              <a:rPr lang="sk-SK" sz="3000" dirty="0" err="1">
                <a:solidFill>
                  <a:schemeClr val="tx1">
                    <a:alpha val="60000"/>
                  </a:schemeClr>
                </a:solidFill>
              </a:rPr>
              <a:t>themselves</a:t>
            </a:r>
            <a:r>
              <a:rPr lang="en-US" sz="3000" dirty="0">
                <a:solidFill>
                  <a:schemeClr val="tx1">
                    <a:alpha val="60000"/>
                  </a:schemeClr>
                </a:solidFill>
              </a:rPr>
              <a:t> as a small family business and are engaged in the production of high-quality fruit spirits in almost organic quality from rowan, rose hips, and quince. </a:t>
            </a:r>
            <a:endParaRPr lang="sk-SK" sz="3000" dirty="0">
              <a:solidFill>
                <a:schemeClr val="tx1">
                  <a:alpha val="60000"/>
                </a:schemeClr>
              </a:solidFill>
            </a:endParaRPr>
          </a:p>
          <a:p>
            <a:r>
              <a:rPr lang="en-US" sz="3000" dirty="0">
                <a:solidFill>
                  <a:schemeClr val="tx1">
                    <a:alpha val="60000"/>
                  </a:schemeClr>
                </a:solidFill>
              </a:rPr>
              <a:t>They are not only exceptional in taste and aroma, but also in the type of fruit we use to make them. </a:t>
            </a:r>
            <a:endParaRPr lang="sk-SK" sz="3000" dirty="0">
              <a:solidFill>
                <a:schemeClr val="tx1">
                  <a:alpha val="60000"/>
                </a:schemeClr>
              </a:solidFill>
            </a:endParaRPr>
          </a:p>
          <a:p>
            <a:r>
              <a:rPr lang="en-US" sz="3000" dirty="0">
                <a:solidFill>
                  <a:schemeClr val="tx1">
                    <a:alpha val="60000"/>
                  </a:schemeClr>
                </a:solidFill>
              </a:rPr>
              <a:t>These are fruits that </a:t>
            </a:r>
            <a:r>
              <a:rPr lang="sk-SK" sz="3000" dirty="0" err="1">
                <a:solidFill>
                  <a:schemeClr val="tx1">
                    <a:alpha val="60000"/>
                  </a:schemeClr>
                </a:solidFill>
              </a:rPr>
              <a:t>they</a:t>
            </a:r>
            <a:r>
              <a:rPr lang="en-US" sz="3000" dirty="0">
                <a:solidFill>
                  <a:schemeClr val="tx1">
                    <a:alpha val="60000"/>
                  </a:schemeClr>
                </a:solidFill>
              </a:rPr>
              <a:t> harvest every year on our farm and in the </a:t>
            </a:r>
            <a:r>
              <a:rPr lang="en-US" sz="3000" dirty="0" err="1">
                <a:solidFill>
                  <a:schemeClr val="tx1">
                    <a:alpha val="60000"/>
                  </a:schemeClr>
                </a:solidFill>
              </a:rPr>
              <a:t>cadastre</a:t>
            </a:r>
            <a:r>
              <a:rPr lang="en-US" sz="3000" dirty="0">
                <a:solidFill>
                  <a:schemeClr val="tx1">
                    <a:alpha val="60000"/>
                  </a:schemeClr>
                </a:solidFill>
              </a:rPr>
              <a:t> of the village of </a:t>
            </a:r>
            <a:r>
              <a:rPr lang="en-US" sz="3000" dirty="0" err="1">
                <a:solidFill>
                  <a:schemeClr val="tx1">
                    <a:alpha val="60000"/>
                  </a:schemeClr>
                </a:solidFill>
              </a:rPr>
              <a:t>Vinica</a:t>
            </a:r>
            <a:r>
              <a:rPr lang="sk-SK" sz="3000" dirty="0">
                <a:solidFill>
                  <a:schemeClr val="tx1">
                    <a:alpha val="60000"/>
                  </a:schemeClr>
                </a:solidFill>
              </a:rPr>
              <a:t>.</a:t>
            </a:r>
            <a:endParaRPr lang="sk-SK" sz="1900" dirty="0">
              <a:solidFill>
                <a:schemeClr val="tx1">
                  <a:alpha val="60000"/>
                </a:schemeClr>
              </a:solidFill>
            </a:endParaRPr>
          </a:p>
        </p:txBody>
      </p:sp>
      <p:pic>
        <p:nvPicPr>
          <p:cNvPr id="7176" name="Picture 8" descr="Obrázkové výsledky pre: podžobrácka farma">
            <a:extLst>
              <a:ext uri="{FF2B5EF4-FFF2-40B4-BE49-F238E27FC236}">
                <a16:creationId xmlns:a16="http://schemas.microsoft.com/office/drawing/2014/main" xmlns="" id="{187E3E59-4D33-6BD8-1778-C3EF9B165E1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t="13452" r="-2" b="-2"/>
          <a:stretch/>
        </p:blipFill>
        <p:spPr bwMode="auto">
          <a:xfrm>
            <a:off x="550862" y="3518725"/>
            <a:ext cx="2534829" cy="2790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xmlns="">
                <a:solidFill>
                  <a:srgbClr val="FFFFFF"/>
                </a:solidFill>
              </a14:hiddenFill>
            </a:ext>
          </a:extLst>
        </p:spPr>
      </p:pic>
      <p:pic>
        <p:nvPicPr>
          <p:cNvPr id="5" name="Obrázok 4" descr="Obrázok, na ktorom je tráva, rastlina, exteriér, budova&#10;&#10;Automaticky generovaný popis">
            <a:extLst>
              <a:ext uri="{FF2B5EF4-FFF2-40B4-BE49-F238E27FC236}">
                <a16:creationId xmlns:a16="http://schemas.microsoft.com/office/drawing/2014/main" xmlns="" id="{5F1AAF3D-11C2-15EB-EB89-2F4D669D609E}"/>
              </a:ext>
            </a:extLst>
          </p:cNvPr>
          <p:cNvPicPr>
            <a:picLocks noChangeAspect="1"/>
          </p:cNvPicPr>
          <p:nvPr/>
        </p:nvPicPr>
        <p:blipFill>
          <a:blip r:embed="rId5" cstate="print">
            <a:extLst>
              <a:ext uri="{28A0092B-C50C-407E-A947-70E740481C1C}">
                <a14:useLocalDpi xmlns:a14="http://schemas.microsoft.com/office/drawing/2010/main" xmlns="" val="0"/>
              </a:ext>
            </a:extLst>
          </a:blip>
          <a:srcRect t="7387" b="875"/>
          <a:stretch/>
        </p:blipFill>
        <p:spPr bwMode="auto">
          <a:xfrm>
            <a:off x="3268862" y="3518726"/>
            <a:ext cx="2534400" cy="2790000"/>
          </a:xfrm>
          <a:prstGeom prst="rect">
            <a:avLst/>
          </a:prstGeom>
          <a:noFill/>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xmlns="" val="853991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xmlns="" id="{B210AC1D-4063-4C6E-9528-FA9C4C0C18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02F8C595-E68C-4306-AED8-DC7826A0A5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3C030353-8C91-32A2-440A-FD890986FA26}"/>
              </a:ext>
            </a:extLst>
          </p:cNvPr>
          <p:cNvSpPr>
            <a:spLocks noGrp="1"/>
          </p:cNvSpPr>
          <p:nvPr>
            <p:ph type="title"/>
          </p:nvPr>
        </p:nvSpPr>
        <p:spPr>
          <a:xfrm>
            <a:off x="6803409" y="762001"/>
            <a:ext cx="4156512" cy="1708244"/>
          </a:xfrm>
        </p:spPr>
        <p:txBody>
          <a:bodyPr anchor="ctr">
            <a:normAutofit/>
          </a:bodyPr>
          <a:lstStyle/>
          <a:p>
            <a:r>
              <a:rPr lang="en-US" sz="4000" b="1" dirty="0"/>
              <a:t>Services</a:t>
            </a:r>
            <a:r>
              <a:rPr lang="sk-SK" sz="4000" b="1" dirty="0"/>
              <a:t>:</a:t>
            </a:r>
          </a:p>
        </p:txBody>
      </p:sp>
      <p:pic>
        <p:nvPicPr>
          <p:cNvPr id="5" name="Obrázok 4">
            <a:extLst>
              <a:ext uri="{FF2B5EF4-FFF2-40B4-BE49-F238E27FC236}">
                <a16:creationId xmlns:a16="http://schemas.microsoft.com/office/drawing/2014/main" xmlns="" id="{04E5878F-7758-034B-3EE1-264885AA1284}"/>
              </a:ext>
            </a:extLst>
          </p:cNvPr>
          <p:cNvPicPr>
            <a:picLocks noChangeAspect="1"/>
          </p:cNvPicPr>
          <p:nvPr/>
        </p:nvPicPr>
        <p:blipFill>
          <a:blip r:embed="rId2" cstate="print"/>
          <a:srcRect l="5070" r="35595" b="-2"/>
          <a:stretch/>
        </p:blipFill>
        <p:spPr>
          <a:xfrm>
            <a:off x="-1" y="-2"/>
            <a:ext cx="6096001" cy="6858002"/>
          </a:xfrm>
          <a:prstGeom prst="rect">
            <a:avLst/>
          </a:prstGeom>
        </p:spPr>
      </p:pic>
      <p:sp>
        <p:nvSpPr>
          <p:cNvPr id="3" name="Zástupný objekt pre obsah 2">
            <a:extLst>
              <a:ext uri="{FF2B5EF4-FFF2-40B4-BE49-F238E27FC236}">
                <a16:creationId xmlns:a16="http://schemas.microsoft.com/office/drawing/2014/main" xmlns="" id="{F12AAAB2-01A6-61E6-8D3E-9D2C9D86EFD8}"/>
              </a:ext>
            </a:extLst>
          </p:cNvPr>
          <p:cNvSpPr>
            <a:spLocks noGrp="1"/>
          </p:cNvSpPr>
          <p:nvPr>
            <p:ph idx="1"/>
          </p:nvPr>
        </p:nvSpPr>
        <p:spPr>
          <a:xfrm>
            <a:off x="6803408" y="2047009"/>
            <a:ext cx="4613005" cy="4582391"/>
          </a:xfrm>
        </p:spPr>
        <p:txBody>
          <a:bodyPr anchor="ctr">
            <a:normAutofit/>
          </a:bodyPr>
          <a:lstStyle/>
          <a:p>
            <a:r>
              <a:rPr lang="en-US" sz="2000" dirty="0" err="1"/>
              <a:t>Podžobrácka</a:t>
            </a:r>
            <a:r>
              <a:rPr lang="en-US" sz="2000" dirty="0"/>
              <a:t> </a:t>
            </a:r>
            <a:r>
              <a:rPr lang="en-US" sz="2000" dirty="0" err="1"/>
              <a:t>farma</a:t>
            </a:r>
            <a:r>
              <a:rPr lang="en-US" sz="2000" dirty="0"/>
              <a:t> </a:t>
            </a:r>
            <a:r>
              <a:rPr lang="en-US" sz="2000" dirty="0" err="1"/>
              <a:t>s.r.o.</a:t>
            </a:r>
            <a:r>
              <a:rPr lang="en-US" sz="2000" dirty="0"/>
              <a:t> offers rent, part of the property - a building with a representative room in a pleasant environment, in nature, in the vineyard area, of the village of </a:t>
            </a:r>
            <a:r>
              <a:rPr lang="en-US" sz="2000" dirty="0" err="1"/>
              <a:t>Vinica</a:t>
            </a:r>
            <a:r>
              <a:rPr lang="en-US" sz="2000" dirty="0"/>
              <a:t>. </a:t>
            </a:r>
            <a:endParaRPr lang="sk-SK" sz="2000" dirty="0"/>
          </a:p>
          <a:p>
            <a:r>
              <a:rPr lang="en-US" sz="2000" dirty="0"/>
              <a:t>The building is suitable for a smaller group. </a:t>
            </a:r>
            <a:endParaRPr lang="sk-SK" sz="2000" dirty="0"/>
          </a:p>
          <a:p>
            <a:r>
              <a:rPr lang="en-US" sz="2000" dirty="0"/>
              <a:t>A representative room with a capacity of 20 seats is used for rent for events.</a:t>
            </a:r>
            <a:endParaRPr lang="sk-SK" sz="2000" dirty="0"/>
          </a:p>
          <a:p>
            <a:r>
              <a:rPr lang="en-US" sz="2000" dirty="0"/>
              <a:t>In front of the building there is a smaller garden with outdoor seating </a:t>
            </a:r>
            <a:endParaRPr lang="sk-SK" sz="2000" dirty="0"/>
          </a:p>
        </p:txBody>
      </p:sp>
    </p:spTree>
    <p:extLst>
      <p:ext uri="{BB962C8B-B14F-4D97-AF65-F5344CB8AC3E}">
        <p14:creationId xmlns:p14="http://schemas.microsoft.com/office/powerpoint/2010/main" xmlns="" val="15329161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xmlns="" id="{3297895E-C39A-0E4E-C84C-9A2AD8DFB3C2}"/>
              </a:ext>
            </a:extLst>
          </p:cNvPr>
          <p:cNvSpPr>
            <a:spLocks noGrp="1"/>
          </p:cNvSpPr>
          <p:nvPr>
            <p:ph type="title"/>
          </p:nvPr>
        </p:nvSpPr>
        <p:spPr>
          <a:xfrm>
            <a:off x="6477270" y="704828"/>
            <a:ext cx="4974771" cy="873986"/>
          </a:xfrm>
        </p:spPr>
        <p:txBody>
          <a:bodyPr anchor="b">
            <a:normAutofit/>
          </a:bodyPr>
          <a:lstStyle/>
          <a:p>
            <a:r>
              <a:rPr lang="sk-SK" sz="3600" dirty="0" err="1">
                <a:solidFill>
                  <a:schemeClr val="bg1"/>
                </a:solidFill>
              </a:rPr>
              <a:t>Products</a:t>
            </a:r>
            <a:r>
              <a:rPr lang="sk-SK" sz="3600" dirty="0">
                <a:solidFill>
                  <a:schemeClr val="bg1"/>
                </a:solidFill>
              </a:rPr>
              <a:t>:</a:t>
            </a:r>
          </a:p>
        </p:txBody>
      </p:sp>
      <p:sp>
        <p:nvSpPr>
          <p:cNvPr id="3" name="Zástupný objekt pre obsah 2">
            <a:extLst>
              <a:ext uri="{FF2B5EF4-FFF2-40B4-BE49-F238E27FC236}">
                <a16:creationId xmlns:a16="http://schemas.microsoft.com/office/drawing/2014/main" xmlns="" id="{9A0ADD9F-A155-AE9D-DE5E-77462AEE1F7D}"/>
              </a:ext>
            </a:extLst>
          </p:cNvPr>
          <p:cNvSpPr>
            <a:spLocks noGrp="1"/>
          </p:cNvSpPr>
          <p:nvPr>
            <p:ph idx="1"/>
          </p:nvPr>
        </p:nvSpPr>
        <p:spPr>
          <a:xfrm>
            <a:off x="6477270" y="1603344"/>
            <a:ext cx="5450570" cy="4970312"/>
          </a:xfrm>
        </p:spPr>
        <p:txBody>
          <a:bodyPr anchor="t">
            <a:normAutofit fontScale="92500" lnSpcReduction="10000"/>
          </a:bodyPr>
          <a:lstStyle/>
          <a:p>
            <a:r>
              <a:rPr lang="sk-SK" sz="1900" b="1" dirty="0" err="1">
                <a:solidFill>
                  <a:schemeClr val="bg1"/>
                </a:solidFill>
              </a:rPr>
              <a:t>Oskorušovica</a:t>
            </a:r>
            <a:r>
              <a:rPr lang="sk-SK" sz="1400" b="1" dirty="0">
                <a:solidFill>
                  <a:schemeClr val="bg1"/>
                </a:solidFill>
              </a:rPr>
              <a:t>:</a:t>
            </a:r>
          </a:p>
          <a:p>
            <a:r>
              <a:rPr lang="sk-SK" sz="1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Jarabina </a:t>
            </a:r>
            <a:r>
              <a:rPr lang="sk-SK" sz="14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oskorušová</a:t>
            </a:r>
            <a:r>
              <a:rPr lang="sk-SK" sz="1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sk-SK" sz="14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is</a:t>
            </a:r>
            <a:r>
              <a:rPr lang="en-US" sz="1400" dirty="0">
                <a:solidFill>
                  <a:schemeClr val="bg1"/>
                </a:solidFill>
              </a:rPr>
              <a:t> deciduous fruit tree growing up to 15 m in height. Its fruit is called rowan. </a:t>
            </a:r>
            <a:endParaRPr lang="sk-SK" sz="1400" dirty="0">
              <a:solidFill>
                <a:schemeClr val="bg1"/>
              </a:solidFill>
            </a:endParaRPr>
          </a:p>
          <a:p>
            <a:r>
              <a:rPr lang="en-US" sz="1400" dirty="0">
                <a:solidFill>
                  <a:schemeClr val="bg1"/>
                </a:solidFill>
              </a:rPr>
              <a:t>From a fruit growing point of view, its fruits are also interesting, which acquire a very good taste after rotting.</a:t>
            </a:r>
            <a:endParaRPr lang="sk-SK" sz="1400" dirty="0">
              <a:solidFill>
                <a:schemeClr val="bg1"/>
              </a:solidFill>
            </a:endParaRPr>
          </a:p>
          <a:p>
            <a:r>
              <a:rPr lang="en-US" sz="1400" dirty="0">
                <a:solidFill>
                  <a:schemeClr val="bg1"/>
                </a:solidFill>
              </a:rPr>
              <a:t> In Slovakia, it grows mainly in the southwest and south of the country.</a:t>
            </a:r>
            <a:endParaRPr lang="sk-SK" sz="1400" dirty="0">
              <a:solidFill>
                <a:schemeClr val="bg1"/>
              </a:solidFill>
            </a:endParaRPr>
          </a:p>
          <a:p>
            <a:r>
              <a:rPr lang="en-US" sz="1400" dirty="0">
                <a:solidFill>
                  <a:schemeClr val="bg1"/>
                </a:solidFill>
              </a:rPr>
              <a:t> The fruits of rowan are highly variable. </a:t>
            </a:r>
            <a:endParaRPr lang="sk-SK" sz="1400" dirty="0">
              <a:solidFill>
                <a:schemeClr val="bg1"/>
              </a:solidFill>
            </a:endParaRPr>
          </a:p>
          <a:p>
            <a:r>
              <a:rPr lang="en-US" sz="1400" dirty="0">
                <a:solidFill>
                  <a:schemeClr val="bg1"/>
                </a:solidFill>
              </a:rPr>
              <a:t>We know pear-shaped and apple-shaped fruits, which can be yellow to crimson red. </a:t>
            </a:r>
            <a:endParaRPr lang="sk-SK" sz="1400" dirty="0">
              <a:solidFill>
                <a:schemeClr val="bg1"/>
              </a:solidFill>
            </a:endParaRPr>
          </a:p>
          <a:p>
            <a:r>
              <a:rPr lang="en-US" sz="1400" dirty="0">
                <a:solidFill>
                  <a:schemeClr val="bg1"/>
                </a:solidFill>
              </a:rPr>
              <a:t>The largest fruits are the varieties "</a:t>
            </a:r>
            <a:r>
              <a:rPr lang="en-US" sz="1400" dirty="0" err="1">
                <a:solidFill>
                  <a:schemeClr val="bg1"/>
                </a:solidFill>
              </a:rPr>
              <a:t>Sossenheimer</a:t>
            </a:r>
            <a:r>
              <a:rPr lang="en-US" sz="1400" dirty="0">
                <a:solidFill>
                  <a:schemeClr val="bg1"/>
                </a:solidFill>
              </a:rPr>
              <a:t> </a:t>
            </a:r>
            <a:r>
              <a:rPr lang="en-US" sz="1400" dirty="0" err="1">
                <a:solidFill>
                  <a:schemeClr val="bg1"/>
                </a:solidFill>
              </a:rPr>
              <a:t>Riesen</a:t>
            </a:r>
            <a:r>
              <a:rPr lang="en-US" sz="1400" dirty="0">
                <a:solidFill>
                  <a:schemeClr val="bg1"/>
                </a:solidFill>
              </a:rPr>
              <a:t>" from Germany, </a:t>
            </a:r>
            <a:r>
              <a:rPr lang="en-US" sz="1400" dirty="0" err="1">
                <a:solidFill>
                  <a:schemeClr val="bg1"/>
                </a:solidFill>
              </a:rPr>
              <a:t>Parochiane</a:t>
            </a:r>
            <a:r>
              <a:rPr lang="en-US" sz="1400" dirty="0">
                <a:solidFill>
                  <a:schemeClr val="bg1"/>
                </a:solidFill>
              </a:rPr>
              <a:t> and </a:t>
            </a:r>
            <a:r>
              <a:rPr lang="en-US" sz="1400" dirty="0" err="1">
                <a:solidFill>
                  <a:schemeClr val="bg1"/>
                </a:solidFill>
              </a:rPr>
              <a:t>Indignente</a:t>
            </a:r>
            <a:r>
              <a:rPr lang="en-US" sz="1400" dirty="0">
                <a:solidFill>
                  <a:schemeClr val="bg1"/>
                </a:solidFill>
              </a:rPr>
              <a:t> from Sicily, which we also grow in our orchards.</a:t>
            </a:r>
            <a:endParaRPr lang="sk-SK" sz="1400" dirty="0">
              <a:solidFill>
                <a:schemeClr val="bg1"/>
              </a:solidFill>
            </a:endParaRPr>
          </a:p>
          <a:p>
            <a:r>
              <a:rPr lang="sk-SK" sz="1900" b="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Trnkovica</a:t>
            </a:r>
            <a:r>
              <a:rPr lang="sk-SK" sz="19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endParaRPr lang="sk-SK"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US" sz="1400" dirty="0">
                <a:solidFill>
                  <a:schemeClr val="bg1"/>
                </a:solidFill>
              </a:rPr>
              <a:t>Blackthorn is a shrub about 2 m tall, very branched with thick thorns and ovate, serrated leaves. </a:t>
            </a:r>
            <a:endParaRPr lang="sk-SK" sz="1400" dirty="0">
              <a:solidFill>
                <a:schemeClr val="bg1"/>
              </a:solidFill>
            </a:endParaRPr>
          </a:p>
          <a:p>
            <a:r>
              <a:rPr lang="en-US" sz="1400" dirty="0">
                <a:solidFill>
                  <a:schemeClr val="bg1"/>
                </a:solidFill>
              </a:rPr>
              <a:t>The snow-white, five-petalled flowers grow even before the foliage and cover the entire branches individually. </a:t>
            </a:r>
            <a:endParaRPr lang="sk-SK" sz="1400" dirty="0">
              <a:solidFill>
                <a:schemeClr val="bg1"/>
              </a:solidFill>
            </a:endParaRPr>
          </a:p>
          <a:p>
            <a:r>
              <a:rPr lang="en-US" sz="1400" dirty="0">
                <a:solidFill>
                  <a:schemeClr val="bg1"/>
                </a:solidFill>
              </a:rPr>
              <a:t>The fruit ripens into a black, blue-innovative, bitter drupe, which wrinkles after the first frosts, acquires a sweet bitter taste. </a:t>
            </a:r>
            <a:endParaRPr lang="sk-SK" sz="1400" dirty="0">
              <a:solidFill>
                <a:schemeClr val="bg1"/>
              </a:solidFill>
            </a:endParaRPr>
          </a:p>
          <a:p>
            <a:r>
              <a:rPr lang="en-US" sz="1400" dirty="0">
                <a:solidFill>
                  <a:schemeClr val="bg1"/>
                </a:solidFill>
              </a:rPr>
              <a:t>For its kvass, only fruits that have passed the first frosts on the bushes are used.</a:t>
            </a:r>
            <a:endParaRPr lang="sk-SK" sz="1400" dirty="0">
              <a:solidFill>
                <a:schemeClr val="bg1"/>
              </a:solidFill>
            </a:endParaRPr>
          </a:p>
        </p:txBody>
      </p:sp>
      <p:grpSp>
        <p:nvGrpSpPr>
          <p:cNvPr id="66" name="Group 65">
            <a:extLst>
              <a:ext uri="{FF2B5EF4-FFF2-40B4-BE49-F238E27FC236}">
                <a16:creationId xmlns:a16="http://schemas.microsoft.com/office/drawing/2014/main" xmlns="" id="{732A444C-81CA-4D10-998B-529CE31D35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6008" y="348973"/>
            <a:ext cx="4945999" cy="6036681"/>
            <a:chOff x="1674895" y="1345036"/>
            <a:chExt cx="5428610" cy="4210939"/>
          </a:xfrm>
        </p:grpSpPr>
        <p:sp>
          <p:nvSpPr>
            <p:cNvPr id="67" name="Rectangle 66">
              <a:extLst>
                <a:ext uri="{FF2B5EF4-FFF2-40B4-BE49-F238E27FC236}">
                  <a16:creationId xmlns:a16="http://schemas.microsoft.com/office/drawing/2014/main" xmlns="" id="{A66CC0ED-7D4E-4CE4-A15A-A6FF507AE3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56042E25-B074-48D7-9694-5C95271087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xmlns="" id="{24F61E28-F51E-44F9-B827-A32BAAABDC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5315" y="232747"/>
            <a:ext cx="4945999" cy="603668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5">
            <a:extLst>
              <a:ext uri="{FF2B5EF4-FFF2-40B4-BE49-F238E27FC236}">
                <a16:creationId xmlns:a16="http://schemas.microsoft.com/office/drawing/2014/main" xmlns="" id="{BC12094E-91B6-010F-C22D-675E4D57D65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316148" y="635607"/>
            <a:ext cx="1727531" cy="2597790"/>
          </a:xfrm>
          <a:prstGeom prst="rect">
            <a:avLst/>
          </a:prstGeom>
          <a:noFill/>
        </p:spPr>
      </p:pic>
      <p:grpSp>
        <p:nvGrpSpPr>
          <p:cNvPr id="72" name="Graphic 4">
            <a:extLst>
              <a:ext uri="{FF2B5EF4-FFF2-40B4-BE49-F238E27FC236}">
                <a16:creationId xmlns:a16="http://schemas.microsoft.com/office/drawing/2014/main" xmlns="" id="{57CD476F-4071-4E06-BD94-582AC00926A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73349" y="210930"/>
            <a:ext cx="849365" cy="849366"/>
            <a:chOff x="5829300" y="3162300"/>
            <a:chExt cx="532256" cy="532257"/>
          </a:xfrm>
          <a:solidFill>
            <a:schemeClr val="bg1"/>
          </a:solidFill>
        </p:grpSpPr>
        <p:sp>
          <p:nvSpPr>
            <p:cNvPr id="73" name="Freeform: Shape 72">
              <a:extLst>
                <a:ext uri="{FF2B5EF4-FFF2-40B4-BE49-F238E27FC236}">
                  <a16:creationId xmlns:a16="http://schemas.microsoft.com/office/drawing/2014/main" xmlns="" id="{7B6A3560-202E-47CB-A0A4-7BAA40CED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xmlns="" id="{8DCE699C-0879-4B2A-BD24-CE9CB03F09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739C6C48-4048-472B-9200-BA3467DDB1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xmlns="" id="{DBE535A2-9A69-4D86-98B9-4606364B73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6D38EB57-352E-48E7-9482-1AEA738433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D18EEB6E-44FD-4775-9179-950DB8C3DC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A93B6FB8-B03E-4FC7-AC61-9B1613A3C0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xmlns="" id="{96E9617C-8511-4D9B-94C1-C84BFB7ED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id="{B076EA5A-A5A8-42A9-A0F7-ECECD999F6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xmlns="" id="{55856DB2-44EF-413E-B792-EFF0409DE1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3E2C35C7-1280-4F14-9553-11374063EB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A0376E68-4370-4BE5-917D-39794960D8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90D187E9-AB0A-480D-B60A-74F7F26FFA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4" name="Obrázok 3" descr="Obrázok, na ktorom je nápoj, jedlo, sklenená fľaša, alkoholický nápoj&#10;&#10;Automaticky generovaný popis">
            <a:extLst>
              <a:ext uri="{FF2B5EF4-FFF2-40B4-BE49-F238E27FC236}">
                <a16:creationId xmlns:a16="http://schemas.microsoft.com/office/drawing/2014/main" xmlns="" id="{8F8B41E0-3BDC-2F89-5FE8-8440AE6EAF0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313112" y="3397272"/>
            <a:ext cx="1730568" cy="2592612"/>
          </a:xfrm>
          <a:prstGeom prst="rect">
            <a:avLst/>
          </a:prstGeom>
          <a:noFill/>
        </p:spPr>
      </p:pic>
    </p:spTree>
    <p:extLst>
      <p:ext uri="{BB962C8B-B14F-4D97-AF65-F5344CB8AC3E}">
        <p14:creationId xmlns:p14="http://schemas.microsoft.com/office/powerpoint/2010/main" xmlns="" val="606359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xmlns="" id="{6897DEB4-4A88-4293-A935-9B25506C15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FBE42BC3-6707-4CBF-9386-048B994A4F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xmlns="" id="{21F7C8C6-A7CF-13F7-EFA7-AD7AC14C4DC0}"/>
              </a:ext>
            </a:extLst>
          </p:cNvPr>
          <p:cNvSpPr>
            <a:spLocks noGrp="1"/>
          </p:cNvSpPr>
          <p:nvPr>
            <p:ph type="title"/>
          </p:nvPr>
        </p:nvSpPr>
        <p:spPr>
          <a:xfrm>
            <a:off x="5867400" y="609600"/>
            <a:ext cx="5310116" cy="1322887"/>
          </a:xfrm>
        </p:spPr>
        <p:txBody>
          <a:bodyPr>
            <a:normAutofit/>
          </a:bodyPr>
          <a:lstStyle/>
          <a:p>
            <a:r>
              <a:rPr lang="sk-SK" b="1" dirty="0" err="1"/>
              <a:t>Products</a:t>
            </a:r>
            <a:r>
              <a:rPr lang="sk-SK" b="1" dirty="0"/>
              <a:t>:</a:t>
            </a:r>
          </a:p>
        </p:txBody>
      </p:sp>
      <p:pic>
        <p:nvPicPr>
          <p:cNvPr id="4" name="Obrázok 3" descr="Obrázok, na ktorom je nápoj, jedlo, fľaša, sklenená fľaša&#10;&#10;Automaticky generovaný popis">
            <a:extLst>
              <a:ext uri="{FF2B5EF4-FFF2-40B4-BE49-F238E27FC236}">
                <a16:creationId xmlns:a16="http://schemas.microsoft.com/office/drawing/2014/main" xmlns="" id="{C39790FA-70C7-AB34-E69D-2A8846AE2DB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74427" y="953946"/>
            <a:ext cx="3720152" cy="4960202"/>
          </a:xfrm>
          <a:prstGeom prst="rect">
            <a:avLst/>
          </a:prstGeom>
          <a:noFill/>
        </p:spPr>
      </p:pic>
      <p:sp>
        <p:nvSpPr>
          <p:cNvPr id="3" name="Zástupný objekt pre obsah 2">
            <a:extLst>
              <a:ext uri="{FF2B5EF4-FFF2-40B4-BE49-F238E27FC236}">
                <a16:creationId xmlns:a16="http://schemas.microsoft.com/office/drawing/2014/main" xmlns="" id="{1197C8EF-BD12-D5E4-5076-22D0F4279CAB}"/>
              </a:ext>
            </a:extLst>
          </p:cNvPr>
          <p:cNvSpPr>
            <a:spLocks noGrp="1"/>
          </p:cNvSpPr>
          <p:nvPr>
            <p:ph idx="1"/>
          </p:nvPr>
        </p:nvSpPr>
        <p:spPr>
          <a:xfrm>
            <a:off x="5867400" y="2194102"/>
            <a:ext cx="5310116" cy="4501338"/>
          </a:xfrm>
        </p:spPr>
        <p:txBody>
          <a:bodyPr>
            <a:normAutofit lnSpcReduction="10000"/>
          </a:bodyPr>
          <a:lstStyle/>
          <a:p>
            <a:r>
              <a:rPr lang="sk-SK" sz="2400" b="1" kern="100" dirty="0" err="1">
                <a:effectLst/>
                <a:latin typeface="Aptos" panose="020B0004020202020204" pitchFamily="34" charset="0"/>
                <a:ea typeface="Aptos" panose="020B0004020202020204" pitchFamily="34" charset="0"/>
                <a:cs typeface="Times New Roman" panose="02020603050405020304" pitchFamily="18" charset="0"/>
              </a:rPr>
              <a:t>Dulovica</a:t>
            </a:r>
            <a:endParaRPr lang="sk-SK" sz="14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t>Quince is one of the typically autumn fruits and is a full-fledged fruit, although today it is no longer one of the common fruits of our gardens, in the past it was different. </a:t>
            </a:r>
            <a:endParaRPr lang="sk-SK" sz="1800" dirty="0"/>
          </a:p>
          <a:p>
            <a:r>
              <a:rPr lang="en-US" sz="1800" dirty="0"/>
              <a:t>It comes from Transcaucasia, Iran, Turkestan, then spread from Asia Minor to other countries. </a:t>
            </a:r>
            <a:endParaRPr lang="sk-SK" sz="1800" dirty="0"/>
          </a:p>
          <a:p>
            <a:r>
              <a:rPr lang="sk-SK" sz="1800" dirty="0"/>
              <a:t>T</a:t>
            </a:r>
            <a:r>
              <a:rPr lang="en-US" sz="1800" dirty="0"/>
              <a:t>his is probably how it got to southern Europe. </a:t>
            </a:r>
            <a:endParaRPr lang="sk-SK" sz="1800" dirty="0"/>
          </a:p>
          <a:p>
            <a:r>
              <a:rPr lang="en-US" sz="1800" dirty="0"/>
              <a:t>In Slovakia, it is grown as a curiosity in wine-growing areas. </a:t>
            </a:r>
            <a:endParaRPr lang="sk-SK" sz="1800" dirty="0"/>
          </a:p>
          <a:p>
            <a:r>
              <a:rPr lang="en-US" sz="1800" dirty="0"/>
              <a:t>In Central Europe, it is grown for decoration, since the fruits have trouble ripening. </a:t>
            </a:r>
            <a:endParaRPr lang="sk-SK" sz="1800" dirty="0"/>
          </a:p>
          <a:p>
            <a:r>
              <a:rPr lang="sk-SK" sz="1800" dirty="0" err="1"/>
              <a:t>The</a:t>
            </a:r>
            <a:r>
              <a:rPr lang="en-US" sz="1800" dirty="0"/>
              <a:t> fruits are used for the production of delicious compotes and, thanks to the high content of </a:t>
            </a:r>
            <a:r>
              <a:rPr lang="en-US" sz="1800" dirty="0" err="1"/>
              <a:t>pectins</a:t>
            </a:r>
            <a:r>
              <a:rPr lang="en-US" sz="1800" dirty="0"/>
              <a:t>, also for the production of marmalade, or in our case for a quality distillate.</a:t>
            </a:r>
            <a:endParaRPr lang="sk-SK" sz="1800" dirty="0"/>
          </a:p>
        </p:txBody>
      </p:sp>
    </p:spTree>
    <p:extLst>
      <p:ext uri="{BB962C8B-B14F-4D97-AF65-F5344CB8AC3E}">
        <p14:creationId xmlns:p14="http://schemas.microsoft.com/office/powerpoint/2010/main" xmlns="" val="3246668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8">
            <a:extLst>
              <a:ext uri="{FF2B5EF4-FFF2-40B4-BE49-F238E27FC236}">
                <a16:creationId xmlns:a16="http://schemas.microsoft.com/office/drawing/2014/main" xmlns="" id="{F0DCC097-1DB8-4B6D-85D0-6FBA0E1CA4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10">
            <a:extLst>
              <a:ext uri="{FF2B5EF4-FFF2-40B4-BE49-F238E27FC236}">
                <a16:creationId xmlns:a16="http://schemas.microsoft.com/office/drawing/2014/main" xmlns="" id="{E0B58608-23C8-4441-994D-C6823EEE1D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xmlns="" id="{DD2DA2EF-BB47-E36E-0A2A-A88A9353E4E7}"/>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b="1" kern="1200">
                <a:solidFill>
                  <a:schemeClr val="tx1"/>
                </a:solidFill>
                <a:latin typeface="+mj-lt"/>
                <a:ea typeface="+mj-ea"/>
                <a:cs typeface="+mj-cs"/>
              </a:rPr>
              <a:t>Where can you find Podžobrácka farm</a:t>
            </a:r>
            <a:endParaRPr lang="en-US" sz="3600" kern="1200">
              <a:solidFill>
                <a:schemeClr val="tx1"/>
              </a:solidFill>
              <a:latin typeface="+mj-lt"/>
              <a:ea typeface="+mj-ea"/>
              <a:cs typeface="+mj-cs"/>
            </a:endParaRPr>
          </a:p>
        </p:txBody>
      </p:sp>
      <p:pic>
        <p:nvPicPr>
          <p:cNvPr id="4" name="Zástupný objekt pre obsah 3" descr="Obrázok, na ktorom je mapa, text, snímka obrazovky, diagram&#10;&#10;Automaticky generovaný popis">
            <a:extLst>
              <a:ext uri="{FF2B5EF4-FFF2-40B4-BE49-F238E27FC236}">
                <a16:creationId xmlns:a16="http://schemas.microsoft.com/office/drawing/2014/main" xmlns="" id="{AD409A64-5C9F-CFCF-DC3A-9F1EDF1B4C74}"/>
              </a:ext>
            </a:extLst>
          </p:cNvPr>
          <p:cNvPicPr>
            <a:picLocks noGrp="1" noChangeAspect="1"/>
          </p:cNvPicPr>
          <p:nvPr>
            <p:ph idx="1"/>
          </p:nvPr>
        </p:nvPicPr>
        <p:blipFill>
          <a:blip r:embed="rId2" cstate="print"/>
          <a:stretch>
            <a:fillRect/>
          </a:stretch>
        </p:blipFill>
        <p:spPr>
          <a:xfrm>
            <a:off x="-454089" y="2606523"/>
            <a:ext cx="13100178" cy="3543462"/>
          </a:xfrm>
          <a:prstGeom prst="rect">
            <a:avLst/>
          </a:prstGeom>
        </p:spPr>
      </p:pic>
    </p:spTree>
    <p:extLst>
      <p:ext uri="{BB962C8B-B14F-4D97-AF65-F5344CB8AC3E}">
        <p14:creationId xmlns:p14="http://schemas.microsoft.com/office/powerpoint/2010/main" xmlns="" val="2282248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err="1"/>
              <a:t>Felix</a:t>
            </a:r>
            <a:r>
              <a:rPr lang="sk-SK" sz="4000" dirty="0" err="1">
                <a:sym typeface="Symbol"/>
              </a:rPr>
              <a:t>s</a:t>
            </a:r>
            <a:r>
              <a:rPr lang="sk-SK" sz="4000" dirty="0">
                <a:sym typeface="Symbol"/>
              </a:rPr>
              <a:t> </a:t>
            </a:r>
            <a:r>
              <a:rPr lang="sk-SK" sz="4000" dirty="0" err="1">
                <a:sym typeface="Symbol"/>
              </a:rPr>
              <a:t>farm</a:t>
            </a:r>
            <a:endParaRPr lang="sk-SK" sz="4000" dirty="0"/>
          </a:p>
        </p:txBody>
      </p:sp>
      <p:sp>
        <p:nvSpPr>
          <p:cNvPr id="3" name="Zástupný symbol obsahu 2"/>
          <p:cNvSpPr>
            <a:spLocks noGrp="1"/>
          </p:cNvSpPr>
          <p:nvPr>
            <p:ph sz="quarter" idx="1"/>
          </p:nvPr>
        </p:nvSpPr>
        <p:spPr>
          <a:xfrm>
            <a:off x="6023992" y="1896893"/>
            <a:ext cx="4266056" cy="4830385"/>
          </a:xfrm>
        </p:spPr>
        <p:txBody>
          <a:bodyPr>
            <a:noAutofit/>
          </a:bodyPr>
          <a:lstStyle/>
          <a:p>
            <a:r>
              <a:rPr lang="sk-SK" sz="2400" dirty="0" err="1"/>
              <a:t>Company</a:t>
            </a:r>
            <a:r>
              <a:rPr lang="sk-SK" sz="2400" dirty="0"/>
              <a:t> </a:t>
            </a:r>
            <a:r>
              <a:rPr lang="sk-SK" sz="2400" dirty="0" err="1"/>
              <a:t>description</a:t>
            </a:r>
            <a:r>
              <a:rPr lang="sk-SK" sz="2400" dirty="0"/>
              <a:t>:</a:t>
            </a:r>
          </a:p>
          <a:p>
            <a:pPr lvl="1"/>
            <a:r>
              <a:rPr lang="en-US" sz="2000" dirty="0"/>
              <a:t>It is located in the village </a:t>
            </a:r>
            <a:r>
              <a:rPr lang="en-US" sz="2000" dirty="0" err="1"/>
              <a:t>Horné</a:t>
            </a:r>
            <a:r>
              <a:rPr lang="en-US" sz="2000" dirty="0"/>
              <a:t> </a:t>
            </a:r>
            <a:r>
              <a:rPr lang="en-US" sz="2000" dirty="0" err="1"/>
              <a:t>Mladonice</a:t>
            </a:r>
            <a:endParaRPr lang="sk-SK" sz="2000" dirty="0"/>
          </a:p>
          <a:p>
            <a:pPr lvl="1"/>
            <a:r>
              <a:rPr lang="en-US" sz="2000" dirty="0"/>
              <a:t>They breed goats and produce goat milk products </a:t>
            </a:r>
            <a:endParaRPr lang="sk-SK" sz="2000" dirty="0"/>
          </a:p>
          <a:p>
            <a:pPr lvl="1"/>
            <a:r>
              <a:rPr lang="en-US" sz="2000" dirty="0"/>
              <a:t>They produce: pasteurized goat's milk, milk yogurt drink, </a:t>
            </a:r>
            <a:r>
              <a:rPr lang="en-US" sz="2000" dirty="0" err="1"/>
              <a:t>bryndza</a:t>
            </a:r>
            <a:r>
              <a:rPr lang="en-US" sz="2000" dirty="0"/>
              <a:t>, fresh cheeses, steamed cheeses, grilled cheeses, smoked cheeses, cheeses in brine or in oil </a:t>
            </a:r>
            <a:endParaRPr lang="sk-SK" sz="2000" dirty="0"/>
          </a:p>
          <a:p>
            <a:pPr lvl="1"/>
            <a:r>
              <a:rPr lang="en-US" sz="2000" dirty="0"/>
              <a:t>It is a family business </a:t>
            </a:r>
            <a:endParaRPr lang="sk-SK" sz="2000" dirty="0"/>
          </a:p>
          <a:p>
            <a:pPr lvl="1"/>
            <a:r>
              <a:rPr lang="en-US" sz="2000" dirty="0"/>
              <a:t>It was founded in 2022</a:t>
            </a:r>
            <a:endParaRPr lang="sk-SK"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1585" y="1556793"/>
            <a:ext cx="3603625" cy="5170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7848" y="2780929"/>
            <a:ext cx="146050"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53997043"/>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err="1"/>
              <a:t>Obtaining</a:t>
            </a:r>
            <a:r>
              <a:rPr lang="sk-SK" sz="4000" dirty="0"/>
              <a:t> </a:t>
            </a:r>
            <a:r>
              <a:rPr lang="sk-SK" sz="4000" dirty="0" err="1"/>
              <a:t>material</a:t>
            </a:r>
            <a:endParaRPr lang="sk-SK" sz="4000" dirty="0"/>
          </a:p>
        </p:txBody>
      </p:sp>
      <p:sp>
        <p:nvSpPr>
          <p:cNvPr id="3" name="Zástupný symbol obsahu 2"/>
          <p:cNvSpPr>
            <a:spLocks noGrp="1"/>
          </p:cNvSpPr>
          <p:nvPr>
            <p:ph sz="quarter" idx="1"/>
          </p:nvPr>
        </p:nvSpPr>
        <p:spPr>
          <a:xfrm>
            <a:off x="2136648" y="2237362"/>
            <a:ext cx="8153400" cy="4620638"/>
          </a:xfrm>
        </p:spPr>
        <p:txBody>
          <a:bodyPr>
            <a:normAutofit/>
          </a:bodyPr>
          <a:lstStyle/>
          <a:p>
            <a:r>
              <a:rPr lang="en-US" sz="2400" dirty="0"/>
              <a:t>The main ingredient,</a:t>
            </a:r>
            <a:r>
              <a:rPr lang="sk-SK" sz="2400" dirty="0"/>
              <a:t> </a:t>
            </a:r>
            <a:r>
              <a:rPr lang="en-US" sz="2400" dirty="0"/>
              <a:t>goat's milk, is obtained by milking goats on the farm. Other raw materials or material that is necessary for production, such as rennet, calcium chloride, dairy cultures, packaging materials are ordered from specialized stores or farm shops.</a:t>
            </a:r>
            <a:endParaRPr lang="sk-SK" sz="2400" dirty="0"/>
          </a:p>
        </p:txBody>
      </p:sp>
    </p:spTree>
    <p:extLst>
      <p:ext uri="{BB962C8B-B14F-4D97-AF65-F5344CB8AC3E}">
        <p14:creationId xmlns:p14="http://schemas.microsoft.com/office/powerpoint/2010/main" xmlns="" val="2116509036"/>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err="1"/>
              <a:t>Product</a:t>
            </a:r>
            <a:r>
              <a:rPr lang="sk-SK" sz="4000" dirty="0"/>
              <a:t> </a:t>
            </a:r>
            <a:r>
              <a:rPr lang="sk-SK" sz="4000" dirty="0" err="1"/>
              <a:t>manufacturing</a:t>
            </a:r>
            <a:r>
              <a:rPr lang="sk-SK" sz="4000" dirty="0"/>
              <a:t> </a:t>
            </a:r>
            <a:r>
              <a:rPr lang="sk-SK" sz="4000" dirty="0" err="1"/>
              <a:t>process</a:t>
            </a:r>
            <a:endParaRPr lang="sk-SK" sz="4000" dirty="0"/>
          </a:p>
        </p:txBody>
      </p:sp>
      <p:sp>
        <p:nvSpPr>
          <p:cNvPr id="3" name="Zástupný symbol obsahu 2"/>
          <p:cNvSpPr>
            <a:spLocks noGrp="1"/>
          </p:cNvSpPr>
          <p:nvPr>
            <p:ph sz="quarter" idx="1"/>
          </p:nvPr>
        </p:nvSpPr>
        <p:spPr>
          <a:xfrm>
            <a:off x="2136648" y="2239346"/>
            <a:ext cx="8153400" cy="4430013"/>
          </a:xfrm>
        </p:spPr>
        <p:txBody>
          <a:bodyPr>
            <a:normAutofit/>
          </a:bodyPr>
          <a:lstStyle/>
          <a:p>
            <a:r>
              <a:rPr lang="en-US" sz="2400" dirty="0"/>
              <a:t>Every morning and every evening the goats are milked and the milk is </a:t>
            </a:r>
            <a:r>
              <a:rPr lang="sk-SK" sz="2400" dirty="0" err="1"/>
              <a:t>cleansed</a:t>
            </a:r>
            <a:r>
              <a:rPr lang="en-US" sz="2400" dirty="0"/>
              <a:t> through a machine designed for this purpose.</a:t>
            </a:r>
            <a:endParaRPr lang="sk-SK" sz="2400" dirty="0"/>
          </a:p>
          <a:p>
            <a:pPr marL="0" indent="0">
              <a:buNone/>
            </a:pPr>
            <a:endParaRPr lang="sk-SK" sz="2400" dirty="0"/>
          </a:p>
          <a:p>
            <a:r>
              <a:rPr lang="en-US" sz="2400" dirty="0"/>
              <a:t>Then the milk is processed according to what is to be done. Either it is only pasteurized or other products are made from it.</a:t>
            </a:r>
            <a:endParaRPr lang="sk-SK" sz="2400" dirty="0"/>
          </a:p>
          <a:p>
            <a:pPr marL="0" indent="0">
              <a:buNone/>
            </a:pPr>
            <a:endParaRPr lang="sk-SK" sz="2400" dirty="0"/>
          </a:p>
          <a:p>
            <a:r>
              <a:rPr lang="en-US" sz="2400" dirty="0"/>
              <a:t> If cheese is made, the milk is pasteurized and then cooled.</a:t>
            </a:r>
            <a:endParaRPr lang="sk-SK" sz="2400" dirty="0"/>
          </a:p>
        </p:txBody>
      </p:sp>
    </p:spTree>
    <p:extLst>
      <p:ext uri="{BB962C8B-B14F-4D97-AF65-F5344CB8AC3E}">
        <p14:creationId xmlns:p14="http://schemas.microsoft.com/office/powerpoint/2010/main" xmlns="" val="1071454753"/>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quarter" idx="1"/>
          </p:nvPr>
        </p:nvSpPr>
        <p:spPr>
          <a:xfrm>
            <a:off x="2136648" y="2341984"/>
            <a:ext cx="8153400" cy="4516016"/>
          </a:xfrm>
        </p:spPr>
        <p:txBody>
          <a:bodyPr>
            <a:normAutofit/>
          </a:bodyPr>
          <a:lstStyle/>
          <a:p>
            <a:r>
              <a:rPr lang="en-US" sz="2400" dirty="0"/>
              <a:t>Next, the milk is </a:t>
            </a:r>
            <a:r>
              <a:rPr lang="sk-SK" sz="2400" dirty="0" err="1"/>
              <a:t>vaccinated</a:t>
            </a:r>
            <a:r>
              <a:rPr lang="en-US" sz="2400" dirty="0"/>
              <a:t> with a dairy culture. </a:t>
            </a:r>
            <a:endParaRPr lang="sk-SK" sz="2400" dirty="0"/>
          </a:p>
          <a:p>
            <a:endParaRPr lang="sk-SK" sz="2400" dirty="0"/>
          </a:p>
          <a:p>
            <a:r>
              <a:rPr lang="en-US" sz="2400" dirty="0"/>
              <a:t>Add calcium chloride, rennet and wait approximately 20 minutes for the cheese to c</a:t>
            </a:r>
            <a:r>
              <a:rPr lang="sk-SK" sz="2400" dirty="0" err="1"/>
              <a:t>urdle</a:t>
            </a:r>
            <a:r>
              <a:rPr lang="en-US" sz="2400" dirty="0"/>
              <a:t>. </a:t>
            </a:r>
            <a:endParaRPr lang="sk-SK" sz="2400" dirty="0"/>
          </a:p>
          <a:p>
            <a:endParaRPr lang="sk-SK" sz="2400" dirty="0"/>
          </a:p>
          <a:p>
            <a:r>
              <a:rPr lang="en-US" sz="2400" dirty="0"/>
              <a:t>Then it is cut, wait a while and the cheese is mixed again. All of this has its own process in order for the cheese to have the right consistency.</a:t>
            </a:r>
            <a:endParaRPr lang="sk-SK" sz="2400" dirty="0"/>
          </a:p>
          <a:p>
            <a:pPr marL="0" indent="0">
              <a:buNone/>
            </a:pPr>
            <a:endParaRPr lang="sk-SK" dirty="0"/>
          </a:p>
          <a:p>
            <a:endParaRPr lang="sk-SK" dirty="0"/>
          </a:p>
        </p:txBody>
      </p:sp>
    </p:spTree>
    <p:extLst>
      <p:ext uri="{BB962C8B-B14F-4D97-AF65-F5344CB8AC3E}">
        <p14:creationId xmlns:p14="http://schemas.microsoft.com/office/powerpoint/2010/main" xmlns="" val="596032034"/>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quarter" idx="1"/>
          </p:nvPr>
        </p:nvSpPr>
        <p:spPr/>
        <p:txBody>
          <a:bodyPr>
            <a:normAutofit/>
          </a:bodyPr>
          <a:lstStyle/>
          <a:p>
            <a:r>
              <a:rPr lang="en-US" sz="2400" dirty="0"/>
              <a:t>When the cheese is c</a:t>
            </a:r>
            <a:r>
              <a:rPr lang="sk-SK" sz="2400" dirty="0" err="1"/>
              <a:t>urdled</a:t>
            </a:r>
            <a:r>
              <a:rPr lang="en-US" sz="2400" dirty="0"/>
              <a:t>, as it should be, it is then placed in </a:t>
            </a:r>
            <a:r>
              <a:rPr lang="sk-SK" sz="2400" dirty="0" err="1"/>
              <a:t>forms</a:t>
            </a:r>
            <a:r>
              <a:rPr lang="en-US" sz="2400" dirty="0"/>
              <a:t>, allowed to drain and finally rotated. </a:t>
            </a:r>
            <a:endParaRPr lang="sk-SK" sz="2400" dirty="0"/>
          </a:p>
          <a:p>
            <a:endParaRPr lang="sk-SK" sz="2400" dirty="0"/>
          </a:p>
          <a:p>
            <a:r>
              <a:rPr lang="en-US" sz="2400" dirty="0"/>
              <a:t>Once the cheese is drained, it is packed, weighed, labeled and distributed the next day.</a:t>
            </a:r>
            <a:endParaRPr lang="sk-SK" sz="2400" dirty="0"/>
          </a:p>
        </p:txBody>
      </p:sp>
      <p:pic>
        <p:nvPicPr>
          <p:cNvPr id="2" name="Picture 3">
            <a:extLst>
              <a:ext uri="{FF2B5EF4-FFF2-40B4-BE49-F238E27FC236}">
                <a16:creationId xmlns:a16="http://schemas.microsoft.com/office/drawing/2014/main" xmlns="" id="{FD5E74B6-B79B-7418-2896-12A3948DC7E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 t="10887" r="-249" b="28612"/>
          <a:stretch/>
        </p:blipFill>
        <p:spPr bwMode="auto">
          <a:xfrm rot="16200000" flipH="1">
            <a:off x="4635936" y="3311146"/>
            <a:ext cx="3233057" cy="3468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4539479"/>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5BF4AF3-2D87-5D1D-245D-49E6F0B09A40}"/>
              </a:ext>
            </a:extLst>
          </p:cNvPr>
          <p:cNvSpPr>
            <a:spLocks noGrp="1"/>
          </p:cNvSpPr>
          <p:nvPr>
            <p:ph type="title"/>
          </p:nvPr>
        </p:nvSpPr>
        <p:spPr>
          <a:xfrm>
            <a:off x="1199909" y="213948"/>
            <a:ext cx="9792182" cy="2187616"/>
          </a:xfrm>
        </p:spPr>
        <p:txBody>
          <a:bodyPr lIns="914400" tIns="182880" rIns="914400" bIns="45720" anchor="ctr"/>
          <a:lstStyle/>
          <a:p>
            <a:r>
              <a:rPr lang="en-US" dirty="0"/>
              <a:t>Hont</a:t>
            </a:r>
          </a:p>
        </p:txBody>
      </p:sp>
      <p:pic>
        <p:nvPicPr>
          <p:cNvPr id="7" name="Obrázok 6" descr="Obrázok, na ktorom je plavecký bazén, nebo, exteriér, voda&#10;&#10;Automaticky generovaný popis">
            <a:extLst>
              <a:ext uri="{FF2B5EF4-FFF2-40B4-BE49-F238E27FC236}">
                <a16:creationId xmlns:a16="http://schemas.microsoft.com/office/drawing/2014/main" xmlns="" id="{A667370B-8B20-BC7F-24C6-6E9C83F38155}"/>
              </a:ext>
            </a:extLst>
          </p:cNvPr>
          <p:cNvPicPr>
            <a:picLocks noChangeAspect="1"/>
          </p:cNvPicPr>
          <p:nvPr/>
        </p:nvPicPr>
        <p:blipFill>
          <a:blip r:embed="rId2" cstate="print"/>
          <a:stretch>
            <a:fillRect/>
          </a:stretch>
        </p:blipFill>
        <p:spPr>
          <a:xfrm>
            <a:off x="308919" y="2843393"/>
            <a:ext cx="6096000" cy="3416025"/>
          </a:xfrm>
          <a:prstGeom prst="rect">
            <a:avLst/>
          </a:prstGeom>
        </p:spPr>
      </p:pic>
      <p:pic>
        <p:nvPicPr>
          <p:cNvPr id="8" name="Obrázok 7" descr="Obrázok, na ktorom je exteriér, krajina, západ slnka, tráva&#10;&#10;Automaticky generovaný popis">
            <a:extLst>
              <a:ext uri="{FF2B5EF4-FFF2-40B4-BE49-F238E27FC236}">
                <a16:creationId xmlns:a16="http://schemas.microsoft.com/office/drawing/2014/main" xmlns="" id="{D10DA60D-EEF2-7890-8A06-13452F03D842}"/>
              </a:ext>
            </a:extLst>
          </p:cNvPr>
          <p:cNvPicPr>
            <a:picLocks noChangeAspect="1"/>
          </p:cNvPicPr>
          <p:nvPr/>
        </p:nvPicPr>
        <p:blipFill>
          <a:blip r:embed="rId3" cstate="print"/>
          <a:stretch>
            <a:fillRect/>
          </a:stretch>
        </p:blipFill>
        <p:spPr>
          <a:xfrm>
            <a:off x="6608655" y="2961952"/>
            <a:ext cx="5135266" cy="3168434"/>
          </a:xfrm>
          <a:prstGeom prst="rect">
            <a:avLst/>
          </a:prstGeom>
        </p:spPr>
      </p:pic>
      <p:pic>
        <p:nvPicPr>
          <p:cNvPr id="9" name="Obrázok 8" descr="Obrázok, na ktorom je exteriér, tráva, oblak, nebo&#10;&#10;Automaticky generovaný popis">
            <a:extLst>
              <a:ext uri="{FF2B5EF4-FFF2-40B4-BE49-F238E27FC236}">
                <a16:creationId xmlns:a16="http://schemas.microsoft.com/office/drawing/2014/main" xmlns="" id="{5FA06B94-401A-78AE-4551-580965A63BE9}"/>
              </a:ext>
            </a:extLst>
          </p:cNvPr>
          <p:cNvPicPr>
            <a:picLocks noChangeAspect="1"/>
          </p:cNvPicPr>
          <p:nvPr/>
        </p:nvPicPr>
        <p:blipFill>
          <a:blip r:embed="rId4" cstate="print"/>
          <a:stretch>
            <a:fillRect/>
          </a:stretch>
        </p:blipFill>
        <p:spPr>
          <a:xfrm>
            <a:off x="-387457" y="-6100"/>
            <a:ext cx="13573931" cy="6921861"/>
          </a:xfrm>
          <a:prstGeom prst="rect">
            <a:avLst/>
          </a:prstGeom>
        </p:spPr>
      </p:pic>
    </p:spTree>
    <p:extLst>
      <p:ext uri="{BB962C8B-B14F-4D97-AF65-F5344CB8AC3E}">
        <p14:creationId xmlns:p14="http://schemas.microsoft.com/office/powerpoint/2010/main" xmlns="" val="171007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err="1"/>
              <a:t>Sample</a:t>
            </a:r>
            <a:r>
              <a:rPr lang="sk-SK" sz="4000" dirty="0"/>
              <a:t> </a:t>
            </a:r>
            <a:r>
              <a:rPr lang="sk-SK" sz="4000" dirty="0" err="1"/>
              <a:t>products</a:t>
            </a:r>
            <a:endParaRPr lang="sk-SK" sz="40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7529" y="1700809"/>
            <a:ext cx="2226803" cy="2969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23793" y="4509121"/>
            <a:ext cx="2809209" cy="1872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76121" y="1700809"/>
            <a:ext cx="2226803" cy="2969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10226912"/>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err="1"/>
              <a:t>Workspace</a:t>
            </a:r>
            <a:endParaRPr lang="sk-SK" sz="4000" dirty="0"/>
          </a:p>
        </p:txBody>
      </p:sp>
      <p:pic>
        <p:nvPicPr>
          <p:cNvPr id="7" name="Zástupný symbol obsahu 6"/>
          <p:cNvPicPr>
            <a:picLocks noGrp="1" noChangeAspect="1"/>
          </p:cNvPicPr>
          <p:nvPr>
            <p:ph sz="quarter" idx="2"/>
          </p:nvPr>
        </p:nvPicPr>
        <p:blipFill>
          <a:blip r:embed="rId2" cstate="print">
            <a:extLst>
              <a:ext uri="{28A0092B-C50C-407E-A947-70E740481C1C}">
                <a14:useLocalDpi xmlns:a14="http://schemas.microsoft.com/office/drawing/2010/main" xmlns="" val="0"/>
              </a:ext>
            </a:extLst>
          </a:blip>
          <a:stretch>
            <a:fillRect/>
          </a:stretch>
        </p:blipFill>
        <p:spPr>
          <a:xfrm rot="5400000">
            <a:off x="1419480" y="2704920"/>
            <a:ext cx="5248584" cy="2952328"/>
          </a:xfrm>
        </p:spPr>
      </p:pic>
      <p:pic>
        <p:nvPicPr>
          <p:cNvPr id="8" name="Zástupný symbol obsahu 7"/>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rot="5400000">
            <a:off x="5379919" y="2704920"/>
            <a:ext cx="5248584" cy="2952328"/>
          </a:xfrm>
        </p:spPr>
      </p:pic>
    </p:spTree>
    <p:extLst>
      <p:ext uri="{BB962C8B-B14F-4D97-AF65-F5344CB8AC3E}">
        <p14:creationId xmlns:p14="http://schemas.microsoft.com/office/powerpoint/2010/main" xmlns="" val="1285823375"/>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9496" y="228600"/>
            <a:ext cx="8928992" cy="990600"/>
          </a:xfrm>
        </p:spPr>
        <p:txBody>
          <a:bodyPr>
            <a:normAutofit/>
          </a:bodyPr>
          <a:lstStyle/>
          <a:p>
            <a:r>
              <a:rPr lang="sk-SK" sz="4000" dirty="0" err="1"/>
              <a:t>Disposal</a:t>
            </a:r>
            <a:r>
              <a:rPr lang="sk-SK" sz="4000" dirty="0"/>
              <a:t> of </a:t>
            </a:r>
            <a:r>
              <a:rPr lang="sk-SK" sz="4000" dirty="0" err="1"/>
              <a:t>created</a:t>
            </a:r>
            <a:r>
              <a:rPr lang="sk-SK" sz="4000" dirty="0"/>
              <a:t> </a:t>
            </a:r>
            <a:r>
              <a:rPr lang="sk-SK" sz="4000" dirty="0" err="1"/>
              <a:t>waste</a:t>
            </a:r>
            <a:endParaRPr lang="sk-SK" sz="4000" dirty="0"/>
          </a:p>
        </p:txBody>
      </p:sp>
      <p:sp>
        <p:nvSpPr>
          <p:cNvPr id="3" name="Zástupný symbol obsahu 2"/>
          <p:cNvSpPr>
            <a:spLocks noGrp="1"/>
          </p:cNvSpPr>
          <p:nvPr>
            <p:ph sz="quarter" idx="1"/>
          </p:nvPr>
        </p:nvSpPr>
        <p:spPr>
          <a:xfrm>
            <a:off x="816864" y="2090056"/>
            <a:ext cx="10871200" cy="4005943"/>
          </a:xfrm>
        </p:spPr>
        <p:txBody>
          <a:bodyPr>
            <a:normAutofit/>
          </a:bodyPr>
          <a:lstStyle/>
          <a:p>
            <a:r>
              <a:rPr lang="en-US" sz="2400" dirty="0"/>
              <a:t>Waste </a:t>
            </a:r>
            <a:r>
              <a:rPr lang="sk-SK" sz="2400" dirty="0" err="1"/>
              <a:t>remains</a:t>
            </a:r>
            <a:r>
              <a:rPr lang="sk-SK" sz="2400" dirty="0"/>
              <a:t> from</a:t>
            </a:r>
            <a:r>
              <a:rPr lang="en-US" sz="2400" dirty="0"/>
              <a:t> packing products. Plastic and paper remain. It is separated and then exported.</a:t>
            </a:r>
            <a:endParaRPr lang="sk-SK" sz="2400" dirty="0"/>
          </a:p>
        </p:txBody>
      </p:sp>
      <p:pic>
        <p:nvPicPr>
          <p:cNvPr id="7" name="Obrázok 6">
            <a:extLst>
              <a:ext uri="{FF2B5EF4-FFF2-40B4-BE49-F238E27FC236}">
                <a16:creationId xmlns:a16="http://schemas.microsoft.com/office/drawing/2014/main" xmlns="" id="{A2A0855B-ADCE-F7B4-59E3-A4BD5FD9841D}"/>
              </a:ext>
            </a:extLst>
          </p:cNvPr>
          <p:cNvPicPr>
            <a:picLocks noChangeAspect="1"/>
          </p:cNvPicPr>
          <p:nvPr/>
        </p:nvPicPr>
        <p:blipFill>
          <a:blip r:embed="rId2" cstate="print"/>
          <a:stretch>
            <a:fillRect/>
          </a:stretch>
        </p:blipFill>
        <p:spPr>
          <a:xfrm>
            <a:off x="5044974" y="3429000"/>
            <a:ext cx="2414979" cy="2278224"/>
          </a:xfrm>
          <a:prstGeom prst="rect">
            <a:avLst/>
          </a:prstGeom>
        </p:spPr>
      </p:pic>
    </p:spTree>
    <p:extLst>
      <p:ext uri="{BB962C8B-B14F-4D97-AF65-F5344CB8AC3E}">
        <p14:creationId xmlns:p14="http://schemas.microsoft.com/office/powerpoint/2010/main" xmlns="" val="2361950619"/>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err="1"/>
              <a:t>Benefit</a:t>
            </a:r>
            <a:r>
              <a:rPr lang="sk-SK" sz="4000" dirty="0"/>
              <a:t> for our </a:t>
            </a:r>
            <a:r>
              <a:rPr lang="sk-SK" sz="4000" dirty="0" err="1"/>
              <a:t>region</a:t>
            </a:r>
            <a:endParaRPr lang="sk-SK" sz="4000" dirty="0"/>
          </a:p>
        </p:txBody>
      </p:sp>
      <p:sp>
        <p:nvSpPr>
          <p:cNvPr id="3" name="Zástupný symbol obsahu 2"/>
          <p:cNvSpPr>
            <a:spLocks noGrp="1"/>
          </p:cNvSpPr>
          <p:nvPr>
            <p:ph sz="quarter" idx="1"/>
          </p:nvPr>
        </p:nvSpPr>
        <p:spPr>
          <a:xfrm>
            <a:off x="816864" y="2174032"/>
            <a:ext cx="10871200" cy="3921967"/>
          </a:xfrm>
        </p:spPr>
        <p:txBody>
          <a:bodyPr>
            <a:normAutofit/>
          </a:bodyPr>
          <a:lstStyle/>
          <a:p>
            <a:r>
              <a:rPr lang="en-US" sz="2400" dirty="0"/>
              <a:t>In my opinion, this manufacturer has a good </a:t>
            </a:r>
            <a:r>
              <a:rPr lang="sk-SK" sz="2400" dirty="0" err="1"/>
              <a:t>benefit</a:t>
            </a:r>
            <a:r>
              <a:rPr lang="en-US" sz="2400" dirty="0"/>
              <a:t> </a:t>
            </a:r>
            <a:r>
              <a:rPr lang="sk-SK" sz="2400" dirty="0"/>
              <a:t>for</a:t>
            </a:r>
            <a:r>
              <a:rPr lang="en-US" sz="2400" dirty="0"/>
              <a:t> our region, because it sells quality products</a:t>
            </a:r>
            <a:r>
              <a:rPr lang="sk-SK" sz="2400" dirty="0"/>
              <a:t>, </a:t>
            </a:r>
            <a:r>
              <a:rPr lang="en-US" sz="2400" dirty="0"/>
              <a:t>that cannot be bought just anywhere. </a:t>
            </a:r>
            <a:endParaRPr lang="sk-SK" sz="2400" dirty="0"/>
          </a:p>
          <a:p>
            <a:r>
              <a:rPr lang="en-US" sz="2400" dirty="0"/>
              <a:t>People don't have to go far</a:t>
            </a:r>
            <a:r>
              <a:rPr lang="sk-SK" sz="2400" dirty="0"/>
              <a:t>,</a:t>
            </a:r>
            <a:r>
              <a:rPr lang="en-US" sz="2400" dirty="0"/>
              <a:t> if they want to try a homemade product of this type.</a:t>
            </a:r>
            <a:endParaRPr lang="sk-SK" sz="2400" dirty="0"/>
          </a:p>
        </p:txBody>
      </p:sp>
    </p:spTree>
    <p:extLst>
      <p:ext uri="{BB962C8B-B14F-4D97-AF65-F5344CB8AC3E}">
        <p14:creationId xmlns:p14="http://schemas.microsoft.com/office/powerpoint/2010/main" xmlns="" val="1943549647"/>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xmlns="" id="{5EDE4A66-D614-F727-B06D-2BA1863553C6}"/>
              </a:ext>
            </a:extLst>
          </p:cNvPr>
          <p:cNvPicPr>
            <a:picLocks noChangeAspect="1"/>
          </p:cNvPicPr>
          <p:nvPr/>
        </p:nvPicPr>
        <p:blipFill>
          <a:blip r:embed="rId2" cstate="print">
            <a:alphaModFix amt="50000"/>
          </a:blip>
          <a:srcRect t="12410" b="8108"/>
          <a:stretch/>
        </p:blipFill>
        <p:spPr>
          <a:xfrm>
            <a:off x="20" y="2040"/>
            <a:ext cx="12191980" cy="6855958"/>
          </a:xfrm>
          <a:prstGeom prst="rect">
            <a:avLst/>
          </a:prstGeom>
        </p:spPr>
      </p:pic>
      <p:sp>
        <p:nvSpPr>
          <p:cNvPr id="2" name="Nadpis 1">
            <a:extLst>
              <a:ext uri="{FF2B5EF4-FFF2-40B4-BE49-F238E27FC236}">
                <a16:creationId xmlns:a16="http://schemas.microsoft.com/office/drawing/2014/main" xmlns="" id="{3615BA36-C847-37DD-198F-CFC88E887C82}"/>
              </a:ext>
            </a:extLst>
          </p:cNvPr>
          <p:cNvSpPr>
            <a:spLocks noGrp="1"/>
          </p:cNvSpPr>
          <p:nvPr>
            <p:ph type="title"/>
          </p:nvPr>
        </p:nvSpPr>
        <p:spPr>
          <a:xfrm>
            <a:off x="6096000" y="2806262"/>
            <a:ext cx="5532646" cy="2213477"/>
          </a:xfrm>
        </p:spPr>
        <p:txBody>
          <a:bodyPr vert="horz" lIns="91440" tIns="45720" rIns="91440" bIns="45720" rtlCol="0" anchor="b">
            <a:normAutofit/>
          </a:bodyPr>
          <a:lstStyle/>
          <a:p>
            <a:pPr>
              <a:lnSpc>
                <a:spcPct val="80000"/>
              </a:lnSpc>
            </a:pPr>
            <a:r>
              <a:rPr lang="en-US" sz="6600" kern="1200" cap="all" baseline="0">
                <a:solidFill>
                  <a:srgbClr val="FFFFFF"/>
                </a:solidFill>
                <a:latin typeface="+mj-lt"/>
                <a:ea typeface="+mj-ea"/>
                <a:cs typeface="+mj-cs"/>
              </a:rPr>
              <a:t>Víno Lauko</a:t>
            </a:r>
            <a:br>
              <a:rPr lang="en-US" sz="6600" kern="1200" cap="all" baseline="0">
                <a:solidFill>
                  <a:srgbClr val="FFFFFF"/>
                </a:solidFill>
                <a:latin typeface="+mj-lt"/>
                <a:ea typeface="+mj-ea"/>
                <a:cs typeface="+mj-cs"/>
              </a:rPr>
            </a:br>
            <a:endParaRPr lang="en-US" sz="6600" kern="1200" cap="all" baseline="0">
              <a:solidFill>
                <a:srgbClr val="FFFFFF"/>
              </a:solidFill>
              <a:latin typeface="+mj-lt"/>
              <a:ea typeface="+mj-ea"/>
              <a:cs typeface="+mj-cs"/>
            </a:endParaRPr>
          </a:p>
        </p:txBody>
      </p:sp>
      <p:pic>
        <p:nvPicPr>
          <p:cNvPr id="220" name="Obrázok 219">
            <a:extLst>
              <a:ext uri="{FF2B5EF4-FFF2-40B4-BE49-F238E27FC236}">
                <a16:creationId xmlns:a16="http://schemas.microsoft.com/office/drawing/2014/main" xmlns="" id="{26035660-8485-7A57-AC5E-1C4F77C1256F}"/>
              </a:ext>
            </a:extLst>
          </p:cNvPr>
          <p:cNvPicPr>
            <a:picLocks noChangeAspect="1"/>
          </p:cNvPicPr>
          <p:nvPr/>
        </p:nvPicPr>
        <p:blipFill>
          <a:blip r:embed="rId3" cstate="print"/>
          <a:srcRect t="29855" r="-2" b="15237"/>
          <a:stretch/>
        </p:blipFill>
        <p:spPr>
          <a:xfrm>
            <a:off x="5233763" y="10"/>
            <a:ext cx="4480560" cy="2516773"/>
          </a:xfrm>
          <a:custGeom>
            <a:avLst/>
            <a:gdLst/>
            <a:ahLst/>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p:spPr>
      </p:pic>
      <p:pic>
        <p:nvPicPr>
          <p:cNvPr id="15" name="Obrázok 14">
            <a:extLst>
              <a:ext uri="{FF2B5EF4-FFF2-40B4-BE49-F238E27FC236}">
                <a16:creationId xmlns:a16="http://schemas.microsoft.com/office/drawing/2014/main" xmlns="" id="{8636A148-40B0-F253-992C-2B41FEDDEC05}"/>
              </a:ext>
            </a:extLst>
          </p:cNvPr>
          <p:cNvPicPr>
            <a:picLocks noChangeAspect="1"/>
          </p:cNvPicPr>
          <p:nvPr/>
        </p:nvPicPr>
        <p:blipFill>
          <a:blip r:embed="rId4" cstate="print"/>
          <a:srcRect l="9949" r="162" b="-1"/>
          <a:stretch/>
        </p:blipFill>
        <p:spPr>
          <a:xfrm>
            <a:off x="20" y="537670"/>
            <a:ext cx="5681184" cy="6320333"/>
          </a:xfrm>
          <a:custGeom>
            <a:avLst/>
            <a:gdLst/>
            <a:ahLst/>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Tree>
    <p:extLst>
      <p:ext uri="{BB962C8B-B14F-4D97-AF65-F5344CB8AC3E}">
        <p14:creationId xmlns:p14="http://schemas.microsoft.com/office/powerpoint/2010/main" xmlns="" val="904819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C06EAFD-0C69-4B3B-BEA7-E7E11DDF9C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xmlns="" id="{A4066C89-42FB-4624-9AFE-3A31B36491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4648169" cy="6858000"/>
          </a:xfrm>
          <a:prstGeom prst="rect">
            <a:avLst/>
          </a:prstGeom>
          <a:blipFill dpi="0" rotWithShape="1">
            <a:blip r:embed="rId2" cstate="print">
              <a:duotone>
                <a:schemeClr val="accent1">
                  <a:shade val="45000"/>
                  <a:satMod val="135000"/>
                </a:schemeClr>
                <a:prstClr val="white"/>
              </a:duotone>
              <a:extLst>
                <a:ext uri="{BEBA8EAE-BF5A-486C-A8C5-ECC9F3942E4B}">
                  <a14:imgProps xmlns:a14="http://schemas.microsoft.com/office/drawing/2010/main" xmlns="">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 name="Nadpis 1">
            <a:extLst>
              <a:ext uri="{FF2B5EF4-FFF2-40B4-BE49-F238E27FC236}">
                <a16:creationId xmlns:a16="http://schemas.microsoft.com/office/drawing/2014/main" xmlns="" id="{5ADCC8EB-C446-ACC6-D75B-930538AB5582}"/>
              </a:ext>
            </a:extLst>
          </p:cNvPr>
          <p:cNvSpPr>
            <a:spLocks noGrp="1"/>
          </p:cNvSpPr>
          <p:nvPr>
            <p:ph type="title"/>
          </p:nvPr>
        </p:nvSpPr>
        <p:spPr>
          <a:xfrm>
            <a:off x="643468" y="643466"/>
            <a:ext cx="3686312" cy="5528734"/>
          </a:xfrm>
        </p:spPr>
        <p:txBody>
          <a:bodyPr>
            <a:normAutofit/>
          </a:bodyPr>
          <a:lstStyle/>
          <a:p>
            <a:pPr algn="r"/>
            <a:r>
              <a:rPr lang="sk-SK" dirty="0" err="1">
                <a:solidFill>
                  <a:srgbClr val="FFFFFF"/>
                </a:solidFill>
              </a:rPr>
              <a:t>Products</a:t>
            </a:r>
            <a:r>
              <a:rPr lang="sk-SK" dirty="0">
                <a:solidFill>
                  <a:srgbClr val="FFFFFF"/>
                </a:solidFill>
              </a:rPr>
              <a:t> of Víno Lauko</a:t>
            </a:r>
          </a:p>
        </p:txBody>
      </p:sp>
      <p:sp>
        <p:nvSpPr>
          <p:cNvPr id="3" name="Zástupný objekt pre obsah 2">
            <a:extLst>
              <a:ext uri="{FF2B5EF4-FFF2-40B4-BE49-F238E27FC236}">
                <a16:creationId xmlns:a16="http://schemas.microsoft.com/office/drawing/2014/main" xmlns="" id="{8AFB88CA-6383-3987-89F1-90083BC67EE9}"/>
              </a:ext>
            </a:extLst>
          </p:cNvPr>
          <p:cNvSpPr>
            <a:spLocks noGrp="1"/>
          </p:cNvSpPr>
          <p:nvPr>
            <p:ph idx="1"/>
          </p:nvPr>
        </p:nvSpPr>
        <p:spPr>
          <a:xfrm>
            <a:off x="4651514" y="163286"/>
            <a:ext cx="7377200" cy="6694714"/>
          </a:xfrm>
        </p:spPr>
        <p:txBody>
          <a:bodyPr anchor="ctr">
            <a:normAutofit/>
          </a:bodyPr>
          <a:lstStyle/>
          <a:p>
            <a:pPr marL="0" indent="0">
              <a:buNone/>
            </a:pPr>
            <a:r>
              <a:rPr lang="sk-SK" sz="1800" dirty="0"/>
              <a:t>Víno Lauko </a:t>
            </a:r>
            <a:r>
              <a:rPr lang="sk-SK" sz="1800" dirty="0" err="1"/>
              <a:t>is</a:t>
            </a:r>
            <a:r>
              <a:rPr lang="sk-SK" sz="1800" dirty="0"/>
              <a:t> a </a:t>
            </a:r>
            <a:r>
              <a:rPr lang="sk-SK" sz="1800" dirty="0" err="1"/>
              <a:t>small</a:t>
            </a:r>
            <a:r>
              <a:rPr lang="sk-SK" sz="1800" dirty="0"/>
              <a:t>, </a:t>
            </a:r>
            <a:r>
              <a:rPr lang="sk-SK" sz="1800" dirty="0" err="1"/>
              <a:t>family-owned</a:t>
            </a:r>
            <a:r>
              <a:rPr lang="sk-SK" sz="1800" dirty="0"/>
              <a:t> </a:t>
            </a:r>
            <a:r>
              <a:rPr lang="sk-SK" sz="1800" dirty="0" err="1"/>
              <a:t>winery</a:t>
            </a:r>
            <a:r>
              <a:rPr lang="sk-SK" sz="1800" dirty="0"/>
              <a:t> </a:t>
            </a:r>
            <a:r>
              <a:rPr lang="sk-SK" sz="1800" dirty="0" err="1"/>
              <a:t>located</a:t>
            </a:r>
            <a:r>
              <a:rPr lang="sk-SK" sz="1800" dirty="0"/>
              <a:t> in </a:t>
            </a:r>
            <a:r>
              <a:rPr lang="sk-SK" sz="1800" dirty="0" err="1"/>
              <a:t>the</a:t>
            </a:r>
            <a:r>
              <a:rPr lang="sk-SK" sz="1800" dirty="0"/>
              <a:t> Hont </a:t>
            </a:r>
            <a:r>
              <a:rPr lang="sk-SK" sz="1800" dirty="0" err="1"/>
              <a:t>region</a:t>
            </a:r>
            <a:r>
              <a:rPr lang="sk-SK" sz="1800" dirty="0"/>
              <a:t> of Slovakia, </a:t>
            </a:r>
            <a:r>
              <a:rPr lang="sk-SK" sz="1800" dirty="0" err="1"/>
              <a:t>known</a:t>
            </a:r>
            <a:r>
              <a:rPr lang="sk-SK" sz="1800" dirty="0"/>
              <a:t> </a:t>
            </a:r>
            <a:r>
              <a:rPr lang="sk-SK" sz="1800" dirty="0" err="1"/>
              <a:t>for</a:t>
            </a:r>
            <a:r>
              <a:rPr lang="sk-SK" sz="1800" dirty="0"/>
              <a:t> </a:t>
            </a:r>
            <a:r>
              <a:rPr lang="sk-SK" sz="1800" dirty="0" err="1"/>
              <a:t>its</a:t>
            </a:r>
            <a:r>
              <a:rPr lang="sk-SK" sz="1800" dirty="0"/>
              <a:t> </a:t>
            </a:r>
            <a:r>
              <a:rPr lang="sk-SK" sz="1800" dirty="0" err="1"/>
              <a:t>commitment</a:t>
            </a:r>
            <a:r>
              <a:rPr lang="sk-SK" sz="1800" dirty="0"/>
              <a:t> to </a:t>
            </a:r>
            <a:r>
              <a:rPr lang="sk-SK" sz="1800" dirty="0" err="1"/>
              <a:t>producing</a:t>
            </a:r>
            <a:r>
              <a:rPr lang="sk-SK" sz="1800" dirty="0"/>
              <a:t> </a:t>
            </a:r>
            <a:r>
              <a:rPr lang="sk-SK" sz="1800" dirty="0" err="1"/>
              <a:t>high-quality</a:t>
            </a:r>
            <a:r>
              <a:rPr lang="sk-SK" sz="1800" dirty="0"/>
              <a:t> </a:t>
            </a:r>
            <a:r>
              <a:rPr lang="sk-SK" sz="1800" dirty="0" err="1"/>
              <a:t>natural</a:t>
            </a:r>
            <a:r>
              <a:rPr lang="sk-SK" sz="1800" dirty="0"/>
              <a:t> </a:t>
            </a:r>
            <a:r>
              <a:rPr lang="sk-SK" sz="1800" dirty="0" err="1"/>
              <a:t>wines</a:t>
            </a:r>
            <a:r>
              <a:rPr lang="sk-SK" sz="1800" dirty="0"/>
              <a:t>. </a:t>
            </a:r>
            <a:r>
              <a:rPr lang="sk-SK" sz="1800" dirty="0" err="1"/>
              <a:t>Their</a:t>
            </a:r>
            <a:r>
              <a:rPr lang="sk-SK" sz="1800" dirty="0"/>
              <a:t> </a:t>
            </a:r>
            <a:r>
              <a:rPr lang="sk-SK" sz="1800" dirty="0" err="1"/>
              <a:t>products</a:t>
            </a:r>
            <a:r>
              <a:rPr lang="sk-SK" sz="1800" dirty="0"/>
              <a:t> </a:t>
            </a:r>
            <a:r>
              <a:rPr lang="sk-SK" sz="1800" dirty="0" err="1"/>
              <a:t>include</a:t>
            </a:r>
            <a:r>
              <a:rPr lang="sk-SK" sz="1800" dirty="0"/>
              <a:t>:	</a:t>
            </a:r>
          </a:p>
          <a:p>
            <a:r>
              <a:rPr lang="sk-SK" sz="1800" b="1" dirty="0" err="1"/>
              <a:t>Natural</a:t>
            </a:r>
            <a:r>
              <a:rPr lang="sk-SK" sz="1800" b="1" dirty="0"/>
              <a:t> </a:t>
            </a:r>
            <a:r>
              <a:rPr lang="sk-SK" sz="1800" b="1" dirty="0" err="1"/>
              <a:t>White</a:t>
            </a:r>
            <a:r>
              <a:rPr lang="sk-SK" sz="1800" b="1" dirty="0"/>
              <a:t> </a:t>
            </a:r>
            <a:r>
              <a:rPr lang="sk-SK" sz="1800" b="1" dirty="0" err="1"/>
              <a:t>Wines</a:t>
            </a:r>
            <a:r>
              <a:rPr lang="sk-SK" sz="1800" b="1" dirty="0"/>
              <a:t>: </a:t>
            </a:r>
            <a:r>
              <a:rPr lang="sk-SK" sz="1800" dirty="0" err="1"/>
              <a:t>These</a:t>
            </a:r>
            <a:r>
              <a:rPr lang="sk-SK" sz="1800" dirty="0"/>
              <a:t> are </a:t>
            </a:r>
            <a:r>
              <a:rPr lang="sk-SK" sz="1800" dirty="0" err="1"/>
              <a:t>made</a:t>
            </a:r>
            <a:r>
              <a:rPr lang="sk-SK" sz="1800" dirty="0"/>
              <a:t> </a:t>
            </a:r>
            <a:r>
              <a:rPr lang="sk-SK" sz="1800" dirty="0" err="1"/>
              <a:t>from</a:t>
            </a:r>
            <a:r>
              <a:rPr lang="sk-SK" sz="1800" dirty="0"/>
              <a:t> </a:t>
            </a:r>
            <a:r>
              <a:rPr lang="sk-SK" sz="1800" dirty="0" err="1"/>
              <a:t>local</a:t>
            </a:r>
            <a:r>
              <a:rPr lang="sk-SK" sz="1800" dirty="0"/>
              <a:t> grape </a:t>
            </a:r>
            <a:r>
              <a:rPr lang="sk-SK" sz="1800" dirty="0" err="1"/>
              <a:t>varieties</a:t>
            </a:r>
            <a:r>
              <a:rPr lang="sk-SK" sz="1800" dirty="0"/>
              <a:t>, </a:t>
            </a:r>
            <a:r>
              <a:rPr lang="sk-SK" sz="1800" dirty="0" err="1"/>
              <a:t>such</a:t>
            </a:r>
            <a:r>
              <a:rPr lang="sk-SK" sz="1800" dirty="0"/>
              <a:t> as </a:t>
            </a:r>
            <a:r>
              <a:rPr lang="sk-SK" sz="1800" dirty="0" err="1"/>
              <a:t>Welschriesling</a:t>
            </a:r>
            <a:r>
              <a:rPr lang="sk-SK" sz="1800" dirty="0"/>
              <a:t> and </a:t>
            </a:r>
            <a:r>
              <a:rPr lang="sk-SK" sz="1800" dirty="0" err="1"/>
              <a:t>Green</a:t>
            </a:r>
            <a:r>
              <a:rPr lang="sk-SK" sz="1800" dirty="0"/>
              <a:t> </a:t>
            </a:r>
            <a:r>
              <a:rPr lang="sk-SK" sz="1800" dirty="0" err="1"/>
              <a:t>Veltliner</a:t>
            </a:r>
            <a:r>
              <a:rPr lang="sk-SK" sz="1800" dirty="0"/>
              <a:t>. </a:t>
            </a:r>
            <a:r>
              <a:rPr lang="sk-SK" sz="1800" dirty="0" err="1"/>
              <a:t>The</a:t>
            </a:r>
            <a:r>
              <a:rPr lang="sk-SK" sz="1800" dirty="0"/>
              <a:t> </a:t>
            </a:r>
            <a:r>
              <a:rPr lang="sk-SK" sz="1800" dirty="0" err="1"/>
              <a:t>wines</a:t>
            </a:r>
            <a:r>
              <a:rPr lang="sk-SK" sz="1800" dirty="0"/>
              <a:t> are </a:t>
            </a:r>
            <a:r>
              <a:rPr lang="sk-SK" sz="1800" dirty="0" err="1"/>
              <a:t>known</a:t>
            </a:r>
            <a:r>
              <a:rPr lang="sk-SK" sz="1800" dirty="0"/>
              <a:t> </a:t>
            </a:r>
            <a:r>
              <a:rPr lang="sk-SK" sz="1800" dirty="0" err="1"/>
              <a:t>for</a:t>
            </a:r>
            <a:r>
              <a:rPr lang="sk-SK" sz="1800" dirty="0"/>
              <a:t> </a:t>
            </a:r>
            <a:r>
              <a:rPr lang="sk-SK" sz="1800" dirty="0" err="1"/>
              <a:t>their</a:t>
            </a:r>
            <a:r>
              <a:rPr lang="sk-SK" sz="1800" dirty="0"/>
              <a:t> </a:t>
            </a:r>
            <a:r>
              <a:rPr lang="sk-SK" sz="1800" dirty="0" err="1"/>
              <a:t>crisp</a:t>
            </a:r>
            <a:r>
              <a:rPr lang="sk-SK" sz="1800" dirty="0"/>
              <a:t> </a:t>
            </a:r>
            <a:r>
              <a:rPr lang="sk-SK" sz="1800" dirty="0" err="1"/>
              <a:t>acidity</a:t>
            </a:r>
            <a:r>
              <a:rPr lang="sk-SK" sz="1800" dirty="0"/>
              <a:t>, </a:t>
            </a:r>
            <a:r>
              <a:rPr lang="sk-SK" sz="1800" dirty="0" err="1"/>
              <a:t>minerality</a:t>
            </a:r>
            <a:r>
              <a:rPr lang="sk-SK" sz="1800" dirty="0"/>
              <a:t>, and </a:t>
            </a:r>
            <a:r>
              <a:rPr lang="sk-SK" sz="1800" dirty="0" err="1"/>
              <a:t>fresh</a:t>
            </a:r>
            <a:r>
              <a:rPr lang="sk-SK" sz="1800" dirty="0"/>
              <a:t>, </a:t>
            </a:r>
            <a:r>
              <a:rPr lang="sk-SK" sz="1800" dirty="0" err="1"/>
              <a:t>aromatic</a:t>
            </a:r>
            <a:r>
              <a:rPr lang="sk-SK" sz="1800" dirty="0"/>
              <a:t> </a:t>
            </a:r>
            <a:r>
              <a:rPr lang="sk-SK" sz="1800" dirty="0" err="1"/>
              <a:t>profiles</a:t>
            </a:r>
            <a:r>
              <a:rPr lang="sk-SK" sz="1800" dirty="0"/>
              <a:t>.</a:t>
            </a:r>
          </a:p>
          <a:p>
            <a:r>
              <a:rPr lang="sk-SK" sz="1800" b="1" dirty="0" err="1"/>
              <a:t>Natural</a:t>
            </a:r>
            <a:r>
              <a:rPr lang="sk-SK" sz="1800" b="1" dirty="0"/>
              <a:t> </a:t>
            </a:r>
            <a:r>
              <a:rPr lang="sk-SK" sz="1800" b="1" dirty="0" err="1"/>
              <a:t>Red</a:t>
            </a:r>
            <a:r>
              <a:rPr lang="sk-SK" sz="1800" b="1" dirty="0"/>
              <a:t> </a:t>
            </a:r>
            <a:r>
              <a:rPr lang="sk-SK" sz="1800" b="1" dirty="0" err="1"/>
              <a:t>Wines</a:t>
            </a:r>
            <a:r>
              <a:rPr lang="sk-SK" sz="1800" b="1" dirty="0"/>
              <a:t>: </a:t>
            </a:r>
            <a:r>
              <a:rPr lang="sk-SK" sz="1800" dirty="0" err="1"/>
              <a:t>Produced</a:t>
            </a:r>
            <a:r>
              <a:rPr lang="sk-SK" sz="1800" dirty="0"/>
              <a:t> </a:t>
            </a:r>
            <a:r>
              <a:rPr lang="sk-SK" sz="1800" dirty="0" err="1"/>
              <a:t>from</a:t>
            </a:r>
            <a:r>
              <a:rPr lang="sk-SK" sz="1800" dirty="0"/>
              <a:t> </a:t>
            </a:r>
            <a:r>
              <a:rPr lang="sk-SK" sz="1800" dirty="0" err="1"/>
              <a:t>regional</a:t>
            </a:r>
            <a:r>
              <a:rPr lang="sk-SK" sz="1800" dirty="0"/>
              <a:t> grape </a:t>
            </a:r>
            <a:r>
              <a:rPr lang="sk-SK" sz="1800" dirty="0" err="1"/>
              <a:t>varieties</a:t>
            </a:r>
            <a:r>
              <a:rPr lang="sk-SK" sz="1800" dirty="0"/>
              <a:t> </a:t>
            </a:r>
            <a:r>
              <a:rPr lang="sk-SK" sz="1800" dirty="0" err="1"/>
              <a:t>like</a:t>
            </a:r>
            <a:r>
              <a:rPr lang="sk-SK" sz="1800" dirty="0"/>
              <a:t> </a:t>
            </a:r>
            <a:r>
              <a:rPr lang="sk-SK" sz="1800" dirty="0" err="1"/>
              <a:t>Blaufränkisch</a:t>
            </a:r>
            <a:r>
              <a:rPr lang="sk-SK" sz="1800" dirty="0"/>
              <a:t>, </a:t>
            </a:r>
            <a:r>
              <a:rPr lang="sk-SK" sz="1800" dirty="0" err="1"/>
              <a:t>these</a:t>
            </a:r>
            <a:r>
              <a:rPr lang="sk-SK" sz="1800" dirty="0"/>
              <a:t> </a:t>
            </a:r>
            <a:r>
              <a:rPr lang="sk-SK" sz="1800" dirty="0" err="1"/>
              <a:t>wines</a:t>
            </a:r>
            <a:r>
              <a:rPr lang="sk-SK" sz="1800" dirty="0"/>
              <a:t> are </a:t>
            </a:r>
            <a:r>
              <a:rPr lang="sk-SK" sz="1800" dirty="0" err="1"/>
              <a:t>characterized</a:t>
            </a:r>
            <a:r>
              <a:rPr lang="sk-SK" sz="1800" dirty="0"/>
              <a:t> by </a:t>
            </a:r>
            <a:r>
              <a:rPr lang="sk-SK" sz="1800" dirty="0" err="1"/>
              <a:t>their</a:t>
            </a:r>
            <a:r>
              <a:rPr lang="sk-SK" sz="1800" dirty="0"/>
              <a:t> </a:t>
            </a:r>
            <a:r>
              <a:rPr lang="sk-SK" sz="1800" dirty="0" err="1"/>
              <a:t>deep</a:t>
            </a:r>
            <a:r>
              <a:rPr lang="sk-SK" sz="1800" dirty="0"/>
              <a:t> </a:t>
            </a:r>
            <a:r>
              <a:rPr lang="sk-SK" sz="1800" dirty="0" err="1"/>
              <a:t>color</a:t>
            </a:r>
            <a:r>
              <a:rPr lang="sk-SK" sz="1800" dirty="0"/>
              <a:t>, </a:t>
            </a:r>
            <a:r>
              <a:rPr lang="sk-SK" sz="1800" dirty="0" err="1"/>
              <a:t>robust</a:t>
            </a:r>
            <a:r>
              <a:rPr lang="sk-SK" sz="1800" dirty="0"/>
              <a:t> </a:t>
            </a:r>
            <a:r>
              <a:rPr lang="sk-SK" sz="1800" dirty="0" err="1"/>
              <a:t>tannins</a:t>
            </a:r>
            <a:r>
              <a:rPr lang="sk-SK" sz="1800" dirty="0"/>
              <a:t>, and </a:t>
            </a:r>
            <a:r>
              <a:rPr lang="sk-SK" sz="1800" dirty="0" err="1"/>
              <a:t>complex</a:t>
            </a:r>
            <a:r>
              <a:rPr lang="sk-SK" sz="1800" dirty="0"/>
              <a:t> </a:t>
            </a:r>
            <a:r>
              <a:rPr lang="sk-SK" sz="1800" dirty="0" err="1"/>
              <a:t>flavor</a:t>
            </a:r>
            <a:r>
              <a:rPr lang="sk-SK" sz="1800" dirty="0"/>
              <a:t> </a:t>
            </a:r>
            <a:r>
              <a:rPr lang="sk-SK" sz="1800" dirty="0" err="1"/>
              <a:t>profiles</a:t>
            </a:r>
            <a:r>
              <a:rPr lang="sk-SK" sz="1800" dirty="0"/>
              <a:t>, </a:t>
            </a:r>
            <a:r>
              <a:rPr lang="sk-SK" sz="1800" dirty="0" err="1"/>
              <a:t>often</a:t>
            </a:r>
            <a:r>
              <a:rPr lang="sk-SK" sz="1800" dirty="0"/>
              <a:t> </a:t>
            </a:r>
            <a:r>
              <a:rPr lang="sk-SK" sz="1800" dirty="0" err="1"/>
              <a:t>featuring</a:t>
            </a:r>
            <a:r>
              <a:rPr lang="sk-SK" sz="1800" dirty="0"/>
              <a:t> notes of </a:t>
            </a:r>
            <a:r>
              <a:rPr lang="sk-SK" sz="1800" dirty="0" err="1"/>
              <a:t>dark</a:t>
            </a:r>
            <a:r>
              <a:rPr lang="sk-SK" sz="1800" dirty="0"/>
              <a:t> </a:t>
            </a:r>
            <a:r>
              <a:rPr lang="sk-SK" sz="1800" dirty="0" err="1"/>
              <a:t>fruit</a:t>
            </a:r>
            <a:r>
              <a:rPr lang="sk-SK" sz="1800" dirty="0"/>
              <a:t>, spice, and </a:t>
            </a:r>
            <a:r>
              <a:rPr lang="sk-SK" sz="1800" dirty="0" err="1"/>
              <a:t>earth</a:t>
            </a:r>
            <a:r>
              <a:rPr lang="sk-SK" sz="1800" dirty="0"/>
              <a:t>.	</a:t>
            </a:r>
          </a:p>
          <a:p>
            <a:r>
              <a:rPr lang="sk-SK" sz="1800" b="1" dirty="0" err="1"/>
              <a:t>Rosé</a:t>
            </a:r>
            <a:r>
              <a:rPr lang="sk-SK" sz="1800" b="1" dirty="0"/>
              <a:t> </a:t>
            </a:r>
            <a:r>
              <a:rPr lang="sk-SK" sz="1800" b="1" dirty="0" err="1"/>
              <a:t>Wines</a:t>
            </a:r>
            <a:r>
              <a:rPr lang="sk-SK" sz="1800" b="1" dirty="0"/>
              <a:t>: </a:t>
            </a:r>
            <a:r>
              <a:rPr lang="sk-SK" sz="1800" dirty="0" err="1"/>
              <a:t>The</a:t>
            </a:r>
            <a:r>
              <a:rPr lang="sk-SK" sz="1800" dirty="0"/>
              <a:t> </a:t>
            </a:r>
            <a:r>
              <a:rPr lang="sk-SK" sz="1800" dirty="0" err="1"/>
              <a:t>rosé</a:t>
            </a:r>
            <a:r>
              <a:rPr lang="sk-SK" sz="1800" dirty="0"/>
              <a:t> </a:t>
            </a:r>
            <a:r>
              <a:rPr lang="sk-SK" sz="1800" dirty="0" err="1"/>
              <a:t>wines</a:t>
            </a:r>
            <a:r>
              <a:rPr lang="sk-SK" sz="1800" dirty="0"/>
              <a:t> are </a:t>
            </a:r>
            <a:r>
              <a:rPr lang="sk-SK" sz="1800" dirty="0" err="1"/>
              <a:t>made</a:t>
            </a:r>
            <a:r>
              <a:rPr lang="sk-SK" sz="1800" dirty="0"/>
              <a:t> </a:t>
            </a:r>
            <a:r>
              <a:rPr lang="sk-SK" sz="1800" dirty="0" err="1"/>
              <a:t>using</a:t>
            </a:r>
            <a:r>
              <a:rPr lang="sk-SK" sz="1800" dirty="0"/>
              <a:t> </a:t>
            </a:r>
            <a:r>
              <a:rPr lang="sk-SK" sz="1800" dirty="0" err="1"/>
              <a:t>the</a:t>
            </a:r>
            <a:r>
              <a:rPr lang="sk-SK" sz="1800" dirty="0"/>
              <a:t> </a:t>
            </a:r>
            <a:r>
              <a:rPr lang="sk-SK" sz="1800" dirty="0" err="1"/>
              <a:t>saignée</a:t>
            </a:r>
            <a:r>
              <a:rPr lang="sk-SK" sz="1800" dirty="0"/>
              <a:t> </a:t>
            </a:r>
            <a:r>
              <a:rPr lang="sk-SK" sz="1800" dirty="0" err="1"/>
              <a:t>method</a:t>
            </a:r>
            <a:r>
              <a:rPr lang="sk-SK" sz="1800" dirty="0"/>
              <a:t>, </a:t>
            </a:r>
            <a:r>
              <a:rPr lang="sk-SK" sz="1800" dirty="0" err="1"/>
              <a:t>where</a:t>
            </a:r>
            <a:r>
              <a:rPr lang="sk-SK" sz="1800" dirty="0"/>
              <a:t> </a:t>
            </a:r>
            <a:r>
              <a:rPr lang="sk-SK" sz="1800" dirty="0" err="1"/>
              <a:t>juice</a:t>
            </a:r>
            <a:r>
              <a:rPr lang="sk-SK" sz="1800" dirty="0"/>
              <a:t> </a:t>
            </a:r>
            <a:r>
              <a:rPr lang="sk-SK" sz="1800" dirty="0" err="1"/>
              <a:t>is</a:t>
            </a:r>
            <a:r>
              <a:rPr lang="sk-SK" sz="1800" dirty="0"/>
              <a:t> “</a:t>
            </a:r>
            <a:r>
              <a:rPr lang="sk-SK" sz="1800" dirty="0" err="1"/>
              <a:t>bled</a:t>
            </a:r>
            <a:r>
              <a:rPr lang="sk-SK" sz="1800" dirty="0"/>
              <a:t> </a:t>
            </a:r>
            <a:r>
              <a:rPr lang="sk-SK" sz="1800" dirty="0" err="1"/>
              <a:t>off</a:t>
            </a:r>
            <a:r>
              <a:rPr lang="sk-SK" sz="1800" dirty="0"/>
              <a:t>” </a:t>
            </a:r>
            <a:r>
              <a:rPr lang="sk-SK" sz="1800" dirty="0" err="1"/>
              <a:t>from</a:t>
            </a:r>
            <a:r>
              <a:rPr lang="sk-SK" sz="1800" dirty="0"/>
              <a:t> </a:t>
            </a:r>
            <a:r>
              <a:rPr lang="sk-SK" sz="1800" dirty="0" err="1"/>
              <a:t>the</a:t>
            </a:r>
            <a:r>
              <a:rPr lang="sk-SK" sz="1800" dirty="0"/>
              <a:t> </a:t>
            </a:r>
            <a:r>
              <a:rPr lang="sk-SK" sz="1800" dirty="0" err="1"/>
              <a:t>red</a:t>
            </a:r>
            <a:r>
              <a:rPr lang="sk-SK" sz="1800" dirty="0"/>
              <a:t> </a:t>
            </a:r>
            <a:r>
              <a:rPr lang="sk-SK" sz="1800" dirty="0" err="1"/>
              <a:t>wine</a:t>
            </a:r>
            <a:r>
              <a:rPr lang="sk-SK" sz="1800" dirty="0"/>
              <a:t> </a:t>
            </a:r>
            <a:r>
              <a:rPr lang="sk-SK" sz="1800" dirty="0" err="1"/>
              <a:t>fermentation</a:t>
            </a:r>
            <a:r>
              <a:rPr lang="sk-SK" sz="1800" dirty="0"/>
              <a:t> </a:t>
            </a:r>
            <a:r>
              <a:rPr lang="sk-SK" sz="1800" dirty="0" err="1"/>
              <a:t>process</a:t>
            </a:r>
            <a:r>
              <a:rPr lang="sk-SK" sz="1800" dirty="0"/>
              <a:t>. </a:t>
            </a:r>
            <a:r>
              <a:rPr lang="sk-SK" sz="1800" dirty="0" err="1"/>
              <a:t>These</a:t>
            </a:r>
            <a:r>
              <a:rPr lang="sk-SK" sz="1800" dirty="0"/>
              <a:t> </a:t>
            </a:r>
            <a:r>
              <a:rPr lang="sk-SK" sz="1800" dirty="0" err="1"/>
              <a:t>wines</a:t>
            </a:r>
            <a:r>
              <a:rPr lang="sk-SK" sz="1800" dirty="0"/>
              <a:t> are </a:t>
            </a:r>
            <a:r>
              <a:rPr lang="sk-SK" sz="1800" dirty="0" err="1"/>
              <a:t>typically</a:t>
            </a:r>
            <a:r>
              <a:rPr lang="sk-SK" sz="1800" dirty="0"/>
              <a:t> </a:t>
            </a:r>
            <a:r>
              <a:rPr lang="sk-SK" sz="1800" dirty="0" err="1"/>
              <a:t>dry</a:t>
            </a:r>
            <a:r>
              <a:rPr lang="sk-SK" sz="1800" dirty="0"/>
              <a:t>, </a:t>
            </a:r>
            <a:r>
              <a:rPr lang="sk-SK" sz="1800" dirty="0" err="1"/>
              <a:t>with</a:t>
            </a:r>
            <a:r>
              <a:rPr lang="sk-SK" sz="1800" dirty="0"/>
              <a:t> </a:t>
            </a:r>
            <a:r>
              <a:rPr lang="sk-SK" sz="1800" dirty="0" err="1"/>
              <a:t>vibrant</a:t>
            </a:r>
            <a:r>
              <a:rPr lang="sk-SK" sz="1800" dirty="0"/>
              <a:t> </a:t>
            </a:r>
            <a:r>
              <a:rPr lang="sk-SK" sz="1800" dirty="0" err="1"/>
              <a:t>acidity</a:t>
            </a:r>
            <a:r>
              <a:rPr lang="sk-SK" sz="1800" dirty="0"/>
              <a:t> and </a:t>
            </a:r>
            <a:r>
              <a:rPr lang="sk-SK" sz="1800" dirty="0" err="1"/>
              <a:t>flavors</a:t>
            </a:r>
            <a:r>
              <a:rPr lang="sk-SK" sz="1800" dirty="0"/>
              <a:t> of </a:t>
            </a:r>
            <a:r>
              <a:rPr lang="sk-SK" sz="1800" dirty="0" err="1"/>
              <a:t>red</a:t>
            </a:r>
            <a:r>
              <a:rPr lang="sk-SK" sz="1800" dirty="0"/>
              <a:t> </a:t>
            </a:r>
            <a:r>
              <a:rPr lang="sk-SK" sz="1800" dirty="0" err="1"/>
              <a:t>berries</a:t>
            </a:r>
            <a:r>
              <a:rPr lang="sk-SK" sz="1800" dirty="0"/>
              <a:t> and </a:t>
            </a:r>
            <a:r>
              <a:rPr lang="sk-SK" sz="1800" dirty="0" err="1"/>
              <a:t>flowers</a:t>
            </a:r>
            <a:r>
              <a:rPr lang="sk-SK" sz="1800" dirty="0"/>
              <a:t>.	</a:t>
            </a:r>
          </a:p>
          <a:p>
            <a:r>
              <a:rPr lang="sk-SK" sz="1800" b="1" dirty="0" err="1"/>
              <a:t>Sparkling</a:t>
            </a:r>
            <a:r>
              <a:rPr lang="sk-SK" sz="1800" b="1" dirty="0"/>
              <a:t> </a:t>
            </a:r>
            <a:r>
              <a:rPr lang="sk-SK" sz="1800" b="1" dirty="0" err="1"/>
              <a:t>Wines</a:t>
            </a:r>
            <a:r>
              <a:rPr lang="sk-SK" sz="1800" b="1" dirty="0"/>
              <a:t>: </a:t>
            </a:r>
            <a:r>
              <a:rPr lang="sk-SK" sz="1800" dirty="0" err="1"/>
              <a:t>Produced</a:t>
            </a:r>
            <a:r>
              <a:rPr lang="sk-SK" sz="1800" dirty="0"/>
              <a:t> </a:t>
            </a:r>
            <a:r>
              <a:rPr lang="sk-SK" sz="1800" dirty="0" err="1"/>
              <a:t>using</a:t>
            </a:r>
            <a:r>
              <a:rPr lang="sk-SK" sz="1800" dirty="0"/>
              <a:t> </a:t>
            </a:r>
            <a:r>
              <a:rPr lang="sk-SK" sz="1800" dirty="0" err="1"/>
              <a:t>the</a:t>
            </a:r>
            <a:r>
              <a:rPr lang="sk-SK" sz="1800" dirty="0"/>
              <a:t> </a:t>
            </a:r>
            <a:r>
              <a:rPr lang="sk-SK" sz="1800" dirty="0" err="1"/>
              <a:t>traditional</a:t>
            </a:r>
            <a:r>
              <a:rPr lang="sk-SK" sz="1800" dirty="0"/>
              <a:t> </a:t>
            </a:r>
            <a:r>
              <a:rPr lang="sk-SK" sz="1800" dirty="0" err="1"/>
              <a:t>method</a:t>
            </a:r>
            <a:r>
              <a:rPr lang="sk-SK" sz="1800" dirty="0"/>
              <a:t> (</a:t>
            </a:r>
            <a:r>
              <a:rPr lang="sk-SK" sz="1800" dirty="0" err="1"/>
              <a:t>Méthode</a:t>
            </a:r>
            <a:r>
              <a:rPr lang="sk-SK" sz="1800" dirty="0"/>
              <a:t> </a:t>
            </a:r>
            <a:r>
              <a:rPr lang="sk-SK" sz="1800" dirty="0" err="1"/>
              <a:t>Champenoise</a:t>
            </a:r>
            <a:r>
              <a:rPr lang="sk-SK" sz="1800" dirty="0"/>
              <a:t>), </a:t>
            </a:r>
            <a:r>
              <a:rPr lang="sk-SK" sz="1800" dirty="0" err="1"/>
              <a:t>these</a:t>
            </a:r>
            <a:r>
              <a:rPr lang="sk-SK" sz="1800" dirty="0"/>
              <a:t> </a:t>
            </a:r>
            <a:r>
              <a:rPr lang="sk-SK" sz="1800" dirty="0" err="1"/>
              <a:t>wines</a:t>
            </a:r>
            <a:r>
              <a:rPr lang="sk-SK" sz="1800" dirty="0"/>
              <a:t> </a:t>
            </a:r>
            <a:r>
              <a:rPr lang="sk-SK" sz="1800" dirty="0" err="1"/>
              <a:t>undergo</a:t>
            </a:r>
            <a:r>
              <a:rPr lang="sk-SK" sz="1800" dirty="0"/>
              <a:t> a </a:t>
            </a:r>
            <a:r>
              <a:rPr lang="sk-SK" sz="1800" dirty="0" err="1"/>
              <a:t>secondary</a:t>
            </a:r>
            <a:r>
              <a:rPr lang="sk-SK" sz="1800" dirty="0"/>
              <a:t> </a:t>
            </a:r>
            <a:r>
              <a:rPr lang="sk-SK" sz="1800" dirty="0" err="1"/>
              <a:t>fermentation</a:t>
            </a:r>
            <a:r>
              <a:rPr lang="sk-SK" sz="1800" dirty="0"/>
              <a:t> in </a:t>
            </a:r>
            <a:r>
              <a:rPr lang="sk-SK" sz="1800" dirty="0" err="1"/>
              <a:t>the</a:t>
            </a:r>
            <a:r>
              <a:rPr lang="sk-SK" sz="1800" dirty="0"/>
              <a:t> </a:t>
            </a:r>
            <a:r>
              <a:rPr lang="sk-SK" sz="1800" dirty="0" err="1"/>
              <a:t>bottle</a:t>
            </a:r>
            <a:r>
              <a:rPr lang="sk-SK" sz="1800" dirty="0"/>
              <a:t>, </a:t>
            </a:r>
            <a:r>
              <a:rPr lang="sk-SK" sz="1800" dirty="0" err="1"/>
              <a:t>resulting</a:t>
            </a:r>
            <a:r>
              <a:rPr lang="sk-SK" sz="1800" dirty="0"/>
              <a:t> in </a:t>
            </a:r>
            <a:r>
              <a:rPr lang="sk-SK" sz="1800" dirty="0" err="1"/>
              <a:t>fine</a:t>
            </a:r>
            <a:r>
              <a:rPr lang="sk-SK" sz="1800" dirty="0"/>
              <a:t> </a:t>
            </a:r>
            <a:r>
              <a:rPr lang="sk-SK" sz="1800" dirty="0" err="1"/>
              <a:t>bubbles</a:t>
            </a:r>
            <a:r>
              <a:rPr lang="sk-SK" sz="1800" dirty="0"/>
              <a:t> and a </a:t>
            </a:r>
            <a:r>
              <a:rPr lang="sk-SK" sz="1800" dirty="0" err="1"/>
              <a:t>creamy</a:t>
            </a:r>
            <a:r>
              <a:rPr lang="sk-SK" sz="1800" dirty="0"/>
              <a:t> </a:t>
            </a:r>
            <a:r>
              <a:rPr lang="sk-SK" sz="1800" dirty="0" err="1"/>
              <a:t>texture</a:t>
            </a:r>
            <a:r>
              <a:rPr lang="sk-SK" sz="1800" dirty="0"/>
              <a:t>. </a:t>
            </a:r>
            <a:r>
              <a:rPr lang="sk-SK" sz="1800" dirty="0" err="1"/>
              <a:t>The</a:t>
            </a:r>
            <a:r>
              <a:rPr lang="sk-SK" sz="1800" dirty="0"/>
              <a:t> </a:t>
            </a:r>
            <a:r>
              <a:rPr lang="sk-SK" sz="1800" dirty="0" err="1"/>
              <a:t>sparkling</a:t>
            </a:r>
            <a:r>
              <a:rPr lang="sk-SK" sz="1800" dirty="0"/>
              <a:t> </a:t>
            </a:r>
            <a:r>
              <a:rPr lang="sk-SK" sz="1800" dirty="0" err="1"/>
              <a:t>wines</a:t>
            </a:r>
            <a:r>
              <a:rPr lang="sk-SK" sz="1800" dirty="0"/>
              <a:t> </a:t>
            </a:r>
            <a:r>
              <a:rPr lang="sk-SK" sz="1800" dirty="0" err="1"/>
              <a:t>often</a:t>
            </a:r>
            <a:r>
              <a:rPr lang="sk-SK" sz="1800" dirty="0"/>
              <a:t> </a:t>
            </a:r>
            <a:r>
              <a:rPr lang="sk-SK" sz="1800" dirty="0" err="1"/>
              <a:t>have</a:t>
            </a:r>
            <a:r>
              <a:rPr lang="sk-SK" sz="1800" dirty="0"/>
              <a:t> a </a:t>
            </a:r>
            <a:r>
              <a:rPr lang="sk-SK" sz="1800" dirty="0" err="1"/>
              <a:t>delicate</a:t>
            </a:r>
            <a:r>
              <a:rPr lang="sk-SK" sz="1800" dirty="0"/>
              <a:t> </a:t>
            </a:r>
            <a:r>
              <a:rPr lang="sk-SK" sz="1800" dirty="0" err="1"/>
              <a:t>balance</a:t>
            </a:r>
            <a:r>
              <a:rPr lang="sk-SK" sz="1800" dirty="0"/>
              <a:t> of </a:t>
            </a:r>
            <a:r>
              <a:rPr lang="sk-SK" sz="1800" dirty="0" err="1"/>
              <a:t>fruitiness</a:t>
            </a:r>
            <a:r>
              <a:rPr lang="sk-SK" sz="1800" dirty="0"/>
              <a:t> and </a:t>
            </a:r>
            <a:r>
              <a:rPr lang="sk-SK" sz="1800" dirty="0" err="1"/>
              <a:t>yeastiness</a:t>
            </a:r>
            <a:r>
              <a:rPr lang="sk-SK" sz="1800" dirty="0"/>
              <a:t>.</a:t>
            </a:r>
          </a:p>
        </p:txBody>
      </p:sp>
      <p:sp>
        <p:nvSpPr>
          <p:cNvPr id="12" name="Oval 11">
            <a:extLst>
              <a:ext uri="{FF2B5EF4-FFF2-40B4-BE49-F238E27FC236}">
                <a16:creationId xmlns:a16="http://schemas.microsoft.com/office/drawing/2014/main" xmlns="" id="{BA218FBC-B2D6-48CA-9289-C4110162E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01725" y="6229681"/>
            <a:ext cx="457200" cy="457200"/>
          </a:xfrm>
          <a:prstGeom prst="ellipse">
            <a:avLst/>
          </a:prstGeom>
          <a:blipFill dpi="0" rotWithShape="1">
            <a:blip r:embed="rId4"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xmlns="" id="{2DED9084-49DA-4911-ACB7-5F9E4DEFA0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1680466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a:extLst>
              <a:ext uri="{FF2B5EF4-FFF2-40B4-BE49-F238E27FC236}">
                <a16:creationId xmlns:a16="http://schemas.microsoft.com/office/drawing/2014/main" xmlns="" id="{940CC6F1-10EE-2D91-2433-A0FF6D5D8DD2}"/>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6150" b="37089"/>
          <a:stretch/>
        </p:blipFill>
        <p:spPr>
          <a:xfrm>
            <a:off x="403121" y="458837"/>
            <a:ext cx="4758814" cy="5943238"/>
          </a:xfrm>
        </p:spPr>
      </p:pic>
      <p:pic>
        <p:nvPicPr>
          <p:cNvPr id="7" name="Obrázok 6">
            <a:extLst>
              <a:ext uri="{FF2B5EF4-FFF2-40B4-BE49-F238E27FC236}">
                <a16:creationId xmlns:a16="http://schemas.microsoft.com/office/drawing/2014/main" xmlns="" id="{1EF93252-D2C9-3A8F-5CA9-DAAC45FEE32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0368" r="4740"/>
          <a:stretch/>
        </p:blipFill>
        <p:spPr>
          <a:xfrm>
            <a:off x="8389923" y="455925"/>
            <a:ext cx="3354379" cy="2785900"/>
          </a:xfrm>
          <a:prstGeom prst="rect">
            <a:avLst/>
          </a:prstGeom>
        </p:spPr>
      </p:pic>
      <p:pic>
        <p:nvPicPr>
          <p:cNvPr id="9" name="Obrázok 8">
            <a:extLst>
              <a:ext uri="{FF2B5EF4-FFF2-40B4-BE49-F238E27FC236}">
                <a16:creationId xmlns:a16="http://schemas.microsoft.com/office/drawing/2014/main" xmlns="" id="{388A4366-6182-DF51-555B-66181BC3166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082"/>
          <a:stretch/>
        </p:blipFill>
        <p:spPr>
          <a:xfrm>
            <a:off x="5035544" y="455924"/>
            <a:ext cx="3354380" cy="2785901"/>
          </a:xfrm>
          <a:prstGeom prst="rect">
            <a:avLst/>
          </a:prstGeom>
        </p:spPr>
      </p:pic>
      <p:pic>
        <p:nvPicPr>
          <p:cNvPr id="11" name="Obrázok 10">
            <a:extLst>
              <a:ext uri="{FF2B5EF4-FFF2-40B4-BE49-F238E27FC236}">
                <a16:creationId xmlns:a16="http://schemas.microsoft.com/office/drawing/2014/main" xmlns="" id="{4DB7234D-3677-2AF2-6276-3C5322E37FA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89924" y="3253003"/>
            <a:ext cx="3354380" cy="2785900"/>
          </a:xfrm>
          <a:prstGeom prst="rect">
            <a:avLst/>
          </a:prstGeom>
        </p:spPr>
      </p:pic>
      <p:pic>
        <p:nvPicPr>
          <p:cNvPr id="13" name="Obrázok 12">
            <a:extLst>
              <a:ext uri="{FF2B5EF4-FFF2-40B4-BE49-F238E27FC236}">
                <a16:creationId xmlns:a16="http://schemas.microsoft.com/office/drawing/2014/main" xmlns="" id="{590BA841-D372-6AD6-31B7-54A7469327B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35544" y="3241826"/>
            <a:ext cx="3299690" cy="2797077"/>
          </a:xfrm>
          <a:prstGeom prst="rect">
            <a:avLst/>
          </a:prstGeom>
        </p:spPr>
      </p:pic>
    </p:spTree>
    <p:extLst>
      <p:ext uri="{BB962C8B-B14F-4D97-AF65-F5344CB8AC3E}">
        <p14:creationId xmlns:p14="http://schemas.microsoft.com/office/powerpoint/2010/main" xmlns="" val="37129385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464119"/>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601952"/>
            <a:ext cx="10222992" cy="1385874"/>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Rectangle 13">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2038655"/>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E741F63D-4CC0-AF60-4E73-4927EEF9E135}"/>
              </a:ext>
            </a:extLst>
          </p:cNvPr>
          <p:cNvSpPr>
            <a:spLocks noGrp="1"/>
          </p:cNvSpPr>
          <p:nvPr>
            <p:ph type="title"/>
          </p:nvPr>
        </p:nvSpPr>
        <p:spPr>
          <a:xfrm>
            <a:off x="1069848" y="484632"/>
            <a:ext cx="10058400" cy="1609344"/>
          </a:xfrm>
        </p:spPr>
        <p:txBody>
          <a:bodyPr>
            <a:normAutofit/>
          </a:bodyPr>
          <a:lstStyle/>
          <a:p>
            <a:r>
              <a:rPr lang="sk-SK" dirty="0"/>
              <a:t>Production Process</a:t>
            </a:r>
          </a:p>
        </p:txBody>
      </p:sp>
      <p:sp>
        <p:nvSpPr>
          <p:cNvPr id="3" name="Zástupný objekt pre obsah 2">
            <a:extLst>
              <a:ext uri="{FF2B5EF4-FFF2-40B4-BE49-F238E27FC236}">
                <a16:creationId xmlns:a16="http://schemas.microsoft.com/office/drawing/2014/main" xmlns="" id="{277D8E37-43A5-5C03-3ACF-BFA332A0FF12}"/>
              </a:ext>
            </a:extLst>
          </p:cNvPr>
          <p:cNvSpPr>
            <a:spLocks noGrp="1"/>
          </p:cNvSpPr>
          <p:nvPr>
            <p:ph idx="1"/>
          </p:nvPr>
        </p:nvSpPr>
        <p:spPr>
          <a:xfrm>
            <a:off x="984504" y="2542094"/>
            <a:ext cx="10222992" cy="3851787"/>
          </a:xfrm>
        </p:spPr>
        <p:txBody>
          <a:bodyPr>
            <a:noAutofit/>
          </a:bodyPr>
          <a:lstStyle/>
          <a:p>
            <a:pPr marL="0" indent="0">
              <a:buNone/>
            </a:pPr>
            <a:r>
              <a:rPr lang="sk-SK" sz="1600" dirty="0" err="1"/>
              <a:t>The</a:t>
            </a:r>
            <a:r>
              <a:rPr lang="sk-SK" sz="1600" dirty="0"/>
              <a:t> </a:t>
            </a:r>
            <a:r>
              <a:rPr lang="sk-SK" sz="1600" dirty="0" err="1"/>
              <a:t>winemaking</a:t>
            </a:r>
            <a:r>
              <a:rPr lang="sk-SK" sz="1600" dirty="0"/>
              <a:t> </a:t>
            </a:r>
            <a:r>
              <a:rPr lang="sk-SK" sz="1600" dirty="0" err="1"/>
              <a:t>process</a:t>
            </a:r>
            <a:r>
              <a:rPr lang="sk-SK" sz="1600" dirty="0"/>
              <a:t> at Víno Lauko </a:t>
            </a:r>
            <a:r>
              <a:rPr lang="sk-SK" sz="1600" dirty="0" err="1"/>
              <a:t>is</a:t>
            </a:r>
            <a:r>
              <a:rPr lang="sk-SK" sz="1600" dirty="0"/>
              <a:t> </a:t>
            </a:r>
            <a:r>
              <a:rPr lang="sk-SK" sz="1600" dirty="0" err="1"/>
              <a:t>deeply</a:t>
            </a:r>
            <a:r>
              <a:rPr lang="sk-SK" sz="1600" dirty="0"/>
              <a:t> </a:t>
            </a:r>
            <a:r>
              <a:rPr lang="sk-SK" sz="1600" dirty="0" err="1"/>
              <a:t>rooted</a:t>
            </a:r>
            <a:r>
              <a:rPr lang="sk-SK" sz="1600" dirty="0"/>
              <a:t> in </a:t>
            </a:r>
            <a:r>
              <a:rPr lang="sk-SK" sz="1600" dirty="0" err="1"/>
              <a:t>natural</a:t>
            </a:r>
            <a:r>
              <a:rPr lang="sk-SK" sz="1600" dirty="0"/>
              <a:t> and </a:t>
            </a:r>
            <a:r>
              <a:rPr lang="sk-SK" sz="1600" dirty="0" err="1"/>
              <a:t>sustainable</a:t>
            </a:r>
            <a:r>
              <a:rPr lang="sk-SK" sz="1600" dirty="0"/>
              <a:t> </a:t>
            </a:r>
            <a:r>
              <a:rPr lang="sk-SK" sz="1600" dirty="0" err="1"/>
              <a:t>practices</a:t>
            </a:r>
            <a:r>
              <a:rPr lang="sk-SK" sz="1600" dirty="0"/>
              <a:t>, </a:t>
            </a:r>
            <a:r>
              <a:rPr lang="sk-SK" sz="1600" dirty="0" err="1"/>
              <a:t>with</a:t>
            </a:r>
            <a:r>
              <a:rPr lang="sk-SK" sz="1600" dirty="0"/>
              <a:t> </a:t>
            </a:r>
            <a:r>
              <a:rPr lang="sk-SK" sz="1600" dirty="0" err="1"/>
              <a:t>an</a:t>
            </a:r>
            <a:r>
              <a:rPr lang="sk-SK" sz="1600" dirty="0"/>
              <a:t> </a:t>
            </a:r>
            <a:r>
              <a:rPr lang="sk-SK" sz="1600" dirty="0" err="1"/>
              <a:t>emphasis</a:t>
            </a:r>
            <a:r>
              <a:rPr lang="sk-SK" sz="1600" dirty="0"/>
              <a:t> on </a:t>
            </a:r>
            <a:r>
              <a:rPr lang="sk-SK" sz="1600" dirty="0" err="1"/>
              <a:t>minimal</a:t>
            </a:r>
            <a:r>
              <a:rPr lang="sk-SK" sz="1600" dirty="0"/>
              <a:t> </a:t>
            </a:r>
            <a:r>
              <a:rPr lang="sk-SK" sz="1600" dirty="0" err="1"/>
              <a:t>intervention</a:t>
            </a:r>
            <a:r>
              <a:rPr lang="sk-SK" sz="1600" dirty="0"/>
              <a:t>:</a:t>
            </a:r>
          </a:p>
          <a:p>
            <a:r>
              <a:rPr lang="en-US" sz="1600" b="1" dirty="0"/>
              <a:t>Winemaking at </a:t>
            </a:r>
            <a:r>
              <a:rPr lang="en-US" sz="1600" b="1" dirty="0" err="1"/>
              <a:t>Víno</a:t>
            </a:r>
            <a:r>
              <a:rPr lang="en-US" sz="1600" b="1" dirty="0"/>
              <a:t> </a:t>
            </a:r>
            <a:r>
              <a:rPr lang="en-US" sz="1600" b="1" dirty="0" err="1"/>
              <a:t>Lauko</a:t>
            </a:r>
            <a:r>
              <a:rPr lang="en-US" sz="1600" b="1" dirty="0"/>
              <a:t>: A Natural Approach</a:t>
            </a:r>
            <a:endParaRPr lang="en-US" sz="1600" dirty="0"/>
          </a:p>
          <a:p>
            <a:pPr>
              <a:buFont typeface="Arial" panose="020B0604020202020204" pitchFamily="34" charset="0"/>
              <a:buChar char="•"/>
            </a:pPr>
            <a:r>
              <a:rPr lang="en-US" sz="1600" b="1" dirty="0"/>
              <a:t>Organic Grape Cultivation:</a:t>
            </a:r>
            <a:r>
              <a:rPr lang="en-US" sz="1600" dirty="0"/>
              <a:t> No synthetic chemicals, promoting soil health through cover crops and compost.</a:t>
            </a:r>
          </a:p>
          <a:p>
            <a:pPr>
              <a:buFont typeface="Arial" panose="020B0604020202020204" pitchFamily="34" charset="0"/>
              <a:buChar char="•"/>
            </a:pPr>
            <a:r>
              <a:rPr lang="en-US" sz="1600" b="1" dirty="0"/>
              <a:t>Hand Harvesting:</a:t>
            </a:r>
            <a:r>
              <a:rPr lang="en-US" sz="1600" dirty="0"/>
              <a:t> Grapes are picked at peak ripeness to ensure top quality and reduce waste.</a:t>
            </a:r>
          </a:p>
          <a:p>
            <a:pPr>
              <a:buFont typeface="Arial" panose="020B0604020202020204" pitchFamily="34" charset="0"/>
              <a:buChar char="•"/>
            </a:pPr>
            <a:r>
              <a:rPr lang="en-US" sz="1600" b="1" dirty="0"/>
              <a:t>Natural Fermentation:</a:t>
            </a:r>
            <a:r>
              <a:rPr lang="en-US" sz="1600" dirty="0"/>
              <a:t> Wild yeasts on grape skins allow wines to reflect their terroir and vintage.</a:t>
            </a:r>
          </a:p>
          <a:p>
            <a:pPr>
              <a:buFont typeface="Arial" panose="020B0604020202020204" pitchFamily="34" charset="0"/>
              <a:buChar char="•"/>
            </a:pPr>
            <a:r>
              <a:rPr lang="en-US" sz="1600" b="1" dirty="0"/>
              <a:t>Minimal Intervention:</a:t>
            </a:r>
            <a:r>
              <a:rPr lang="en-US" sz="1600" dirty="0"/>
              <a:t> No filtering, fining, or significant sulfites, preserving natural flavors and textures.</a:t>
            </a:r>
          </a:p>
          <a:p>
            <a:pPr>
              <a:buFont typeface="Arial" panose="020B0604020202020204" pitchFamily="34" charset="0"/>
              <a:buChar char="•"/>
            </a:pPr>
            <a:r>
              <a:rPr lang="en-US" sz="1600" b="1" dirty="0"/>
              <a:t>Aging:</a:t>
            </a:r>
            <a:r>
              <a:rPr lang="en-US" sz="1600" dirty="0"/>
              <a:t> Wines age in stainless steel or old oak barrels, enhancing complexity.</a:t>
            </a:r>
          </a:p>
          <a:p>
            <a:pPr>
              <a:buFont typeface="Arial" panose="020B0604020202020204" pitchFamily="34" charset="0"/>
              <a:buChar char="•"/>
            </a:pPr>
            <a:r>
              <a:rPr lang="en-US" sz="1600" b="1" dirty="0"/>
              <a:t>Bottling:</a:t>
            </a:r>
            <a:r>
              <a:rPr lang="en-US" sz="1600" dirty="0"/>
              <a:t> Bottled with care to preserve the wine’s natural integrity without filtration.</a:t>
            </a:r>
          </a:p>
          <a:p>
            <a:pPr marL="0" indent="0">
              <a:buNone/>
            </a:pPr>
            <a:endParaRPr lang="sk-SK" sz="1600" dirty="0"/>
          </a:p>
        </p:txBody>
      </p:sp>
      <p:sp>
        <p:nvSpPr>
          <p:cNvPr id="16" name="Oval 15">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01725" y="6229681"/>
            <a:ext cx="457200" cy="457200"/>
          </a:xfrm>
          <a:prstGeom prst="ellipse">
            <a:avLst/>
          </a:prstGeom>
          <a:blipFill dpi="0" rotWithShape="1">
            <a:blip r:embed="rId4"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23648855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FFB95F-D901-4937-8084-8A7BAA84FA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6310" y="0"/>
            <a:ext cx="4355689" cy="6857999"/>
          </a:xfrm>
          <a:prstGeom prst="rect">
            <a:avLst/>
          </a:prstGeom>
          <a:blipFill dpi="0" rotWithShape="1">
            <a:blip r:embed="rId3" cstate="print">
              <a:alphaModFix amt="60000"/>
              <a:lum bright="70000" contrast="-70000"/>
              <a:extLst>
                <a:ext uri="{BEBA8EAE-BF5A-486C-A8C5-ECC9F3942E4B}">
                  <a14:imgProps xmlns:a14="http://schemas.microsoft.com/office/drawing/2010/main" xmlns="">
                    <a14:imgLayer r:embed="rId4">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ABA90BDF-22C7-A6FF-0263-0D859E8E6D6E}"/>
              </a:ext>
            </a:extLst>
          </p:cNvPr>
          <p:cNvSpPr>
            <a:spLocks noGrp="1"/>
          </p:cNvSpPr>
          <p:nvPr>
            <p:ph type="title"/>
          </p:nvPr>
        </p:nvSpPr>
        <p:spPr>
          <a:xfrm>
            <a:off x="7924801" y="639763"/>
            <a:ext cx="4267198" cy="5177377"/>
          </a:xfrm>
          <a:ln>
            <a:noFill/>
          </a:ln>
        </p:spPr>
        <p:txBody>
          <a:bodyPr>
            <a:normAutofit/>
          </a:bodyPr>
          <a:lstStyle/>
          <a:p>
            <a:r>
              <a:rPr lang="sk-SK" dirty="0" err="1"/>
              <a:t>Environmental</a:t>
            </a:r>
            <a:r>
              <a:rPr lang="sk-SK" dirty="0"/>
              <a:t> </a:t>
            </a:r>
            <a:r>
              <a:rPr lang="sk-SK" dirty="0" err="1"/>
              <a:t>Impact</a:t>
            </a:r>
            <a:r>
              <a:rPr lang="sk-SK" dirty="0"/>
              <a:t> of </a:t>
            </a:r>
            <a:r>
              <a:rPr lang="sk-SK" dirty="0" err="1"/>
              <a:t>Production</a:t>
            </a:r>
            <a:endParaRPr lang="sk-SK" dirty="0"/>
          </a:p>
        </p:txBody>
      </p:sp>
      <p:grpSp>
        <p:nvGrpSpPr>
          <p:cNvPr id="11" name="Group 10">
            <a:extLst>
              <a:ext uri="{FF2B5EF4-FFF2-40B4-BE49-F238E27FC236}">
                <a16:creationId xmlns:a16="http://schemas.microsoft.com/office/drawing/2014/main" xmlns="" id="{60F473BD-3FD3-4548-A8F5-11D3C9CB88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691E02ED-3E2E-4396-B6DE-5F93F2F111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xmlns="" id="{28F088F5-B4E7-43B9-88F4-8667026E4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Zástupný objekt pre obsah 2">
            <a:extLst>
              <a:ext uri="{FF2B5EF4-FFF2-40B4-BE49-F238E27FC236}">
                <a16:creationId xmlns:a16="http://schemas.microsoft.com/office/drawing/2014/main" xmlns="" id="{BE6B28A2-5198-DA17-B1B9-8C9434001CE3}"/>
              </a:ext>
            </a:extLst>
          </p:cNvPr>
          <p:cNvGraphicFramePr>
            <a:graphicFrameLocks noGrp="1"/>
          </p:cNvGraphicFramePr>
          <p:nvPr>
            <p:ph idx="1"/>
            <p:extLst>
              <p:ext uri="{D42A27DB-BD31-4B8C-83A1-F6EECF244321}">
                <p14:modId xmlns:p14="http://schemas.microsoft.com/office/powerpoint/2010/main" xmlns="" val="3454571229"/>
              </p:ext>
            </p:extLst>
          </p:nvPr>
        </p:nvGraphicFramePr>
        <p:xfrm>
          <a:off x="622299" y="466531"/>
          <a:ext cx="6580933" cy="61911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4148769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FFB95F-D901-4937-8084-8A7BAA84FA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6310" y="0"/>
            <a:ext cx="4355689" cy="6857999"/>
          </a:xfrm>
          <a:prstGeom prst="rect">
            <a:avLst/>
          </a:prstGeom>
          <a:blipFill dpi="0" rotWithShape="1">
            <a:blip r:embed="rId2" cstate="print">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B906D4E9-0992-64D5-5BFA-DA78B9155947}"/>
              </a:ext>
            </a:extLst>
          </p:cNvPr>
          <p:cNvSpPr>
            <a:spLocks noGrp="1"/>
          </p:cNvSpPr>
          <p:nvPr>
            <p:ph type="title"/>
          </p:nvPr>
        </p:nvSpPr>
        <p:spPr>
          <a:xfrm>
            <a:off x="8479777" y="639763"/>
            <a:ext cx="3538052" cy="5177377"/>
          </a:xfrm>
          <a:ln>
            <a:noFill/>
          </a:ln>
        </p:spPr>
        <p:txBody>
          <a:bodyPr>
            <a:normAutofit/>
          </a:bodyPr>
          <a:lstStyle/>
          <a:p>
            <a:r>
              <a:rPr lang="sk-SK" dirty="0" err="1"/>
              <a:t>Waste</a:t>
            </a:r>
            <a:r>
              <a:rPr lang="sk-SK" dirty="0"/>
              <a:t> Management</a:t>
            </a:r>
          </a:p>
        </p:txBody>
      </p:sp>
      <p:grpSp>
        <p:nvGrpSpPr>
          <p:cNvPr id="11" name="Group 10">
            <a:extLst>
              <a:ext uri="{FF2B5EF4-FFF2-40B4-BE49-F238E27FC236}">
                <a16:creationId xmlns:a16="http://schemas.microsoft.com/office/drawing/2014/main" xmlns="" id="{60F473BD-3FD3-4548-A8F5-11D3C9CB88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691E02ED-3E2E-4396-B6DE-5F93F2F111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4"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xmlns="" id="{28F088F5-B4E7-43B9-88F4-8667026E4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Zástupný objekt pre obsah 2">
            <a:extLst>
              <a:ext uri="{FF2B5EF4-FFF2-40B4-BE49-F238E27FC236}">
                <a16:creationId xmlns:a16="http://schemas.microsoft.com/office/drawing/2014/main" xmlns="" id="{F5B76D6D-3153-C04A-91D2-119809B3DE6D}"/>
              </a:ext>
            </a:extLst>
          </p:cNvPr>
          <p:cNvGraphicFramePr>
            <a:graphicFrameLocks noGrp="1"/>
          </p:cNvGraphicFramePr>
          <p:nvPr>
            <p:ph idx="1"/>
            <p:extLst>
              <p:ext uri="{D42A27DB-BD31-4B8C-83A1-F6EECF244321}">
                <p14:modId xmlns:p14="http://schemas.microsoft.com/office/powerpoint/2010/main" xmlns="" val="90631141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749542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17">
            <a:extLst>
              <a:ext uri="{FF2B5EF4-FFF2-40B4-BE49-F238E27FC236}">
                <a16:creationId xmlns:a16="http://schemas.microsoft.com/office/drawing/2014/main" xmlns="" id="{62192F0C-65C9-4E6D-9314-81FB7E4DB469}"/>
              </a:ext>
            </a:extLst>
          </p:cNvPr>
          <p:cNvSpPr>
            <a:spLocks noGrp="1"/>
          </p:cNvSpPr>
          <p:nvPr>
            <p:ph sz="quarter" idx="10"/>
          </p:nvPr>
        </p:nvSpPr>
        <p:spPr>
          <a:xfrm>
            <a:off x="193851" y="802433"/>
            <a:ext cx="3978873" cy="5384571"/>
          </a:xfrm>
        </p:spPr>
        <p:txBody>
          <a:bodyPr lIns="91440" tIns="45720" rIns="91440" bIns="45720" anchor="ctr">
            <a:normAutofit lnSpcReduction="10000"/>
          </a:bodyPr>
          <a:lstStyle/>
          <a:p>
            <a:pPr marL="0" indent="0">
              <a:buNone/>
            </a:pPr>
            <a:r>
              <a:rPr lang="en-US" sz="2000" dirty="0">
                <a:ea typeface="+mn-lt"/>
                <a:cs typeface="+mn-lt"/>
              </a:rPr>
              <a:t>Each region in Slovakia has its own brand, and the goal of labeling local products is to support traditional local products and services that, through their methods of production and service provision, also protect the environment and, ultimately, benefit everyone. In Slovakia, environmental labeling of products is implemented through the "Environmentally Friendly Product" label and the European "EU Ecolabel" scheme.</a:t>
            </a:r>
            <a:endParaRPr lang="en-US" sz="2000" dirty="0"/>
          </a:p>
        </p:txBody>
      </p:sp>
      <p:sp>
        <p:nvSpPr>
          <p:cNvPr id="2" name="Slide Number Placeholder 1">
            <a:extLst>
              <a:ext uri="{FF2B5EF4-FFF2-40B4-BE49-F238E27FC236}">
                <a16:creationId xmlns:a16="http://schemas.microsoft.com/office/drawing/2014/main" xmlns="" id="{00490171-2859-5322-0F76-C05597544FBD}"/>
              </a:ext>
            </a:extLst>
          </p:cNvPr>
          <p:cNvSpPr>
            <a:spLocks noGrp="1"/>
          </p:cNvSpPr>
          <p:nvPr>
            <p:ph type="sldNum" sz="quarter" idx="4"/>
          </p:nvPr>
        </p:nvSpPr>
        <p:spPr/>
        <p:txBody>
          <a:bodyPr/>
          <a:lstStyle/>
          <a:p>
            <a:fld id="{EA87306C-81BA-4795-A5CA-9392456A8C1E}" type="slidenum">
              <a:rPr lang="en-US" smtClean="0"/>
              <a:pPr/>
              <a:t>5</a:t>
            </a:fld>
            <a:endParaRPr lang="en-US" dirty="0"/>
          </a:p>
        </p:txBody>
      </p:sp>
      <p:pic>
        <p:nvPicPr>
          <p:cNvPr id="3" name="Obrázok 2" descr="Obrázok, na ktorom je text, diagram, mapa&#10;&#10;Automaticky generovaný popis">
            <a:extLst>
              <a:ext uri="{FF2B5EF4-FFF2-40B4-BE49-F238E27FC236}">
                <a16:creationId xmlns:a16="http://schemas.microsoft.com/office/drawing/2014/main" xmlns="" id="{1A2C4E64-14AB-E228-CA53-5B95C6970A1C}"/>
              </a:ext>
            </a:extLst>
          </p:cNvPr>
          <p:cNvPicPr>
            <a:picLocks noChangeAspect="1"/>
          </p:cNvPicPr>
          <p:nvPr/>
        </p:nvPicPr>
        <p:blipFill>
          <a:blip r:embed="rId2" cstate="print"/>
          <a:stretch>
            <a:fillRect/>
          </a:stretch>
        </p:blipFill>
        <p:spPr>
          <a:xfrm>
            <a:off x="5035854" y="1834978"/>
            <a:ext cx="6661399" cy="4701745"/>
          </a:xfrm>
          <a:prstGeom prst="rect">
            <a:avLst/>
          </a:prstGeom>
        </p:spPr>
      </p:pic>
      <p:pic>
        <p:nvPicPr>
          <p:cNvPr id="4" name="Obrázok 3" descr="Obrázok, na ktorom je symbol, logo, písmo, grafika&#10;&#10;Automaticky generovaný popis">
            <a:extLst>
              <a:ext uri="{FF2B5EF4-FFF2-40B4-BE49-F238E27FC236}">
                <a16:creationId xmlns:a16="http://schemas.microsoft.com/office/drawing/2014/main" xmlns="" id="{92346C64-CFB4-62A9-2F22-E66ACD08929B}"/>
              </a:ext>
            </a:extLst>
          </p:cNvPr>
          <p:cNvPicPr>
            <a:picLocks noChangeAspect="1"/>
          </p:cNvPicPr>
          <p:nvPr/>
        </p:nvPicPr>
        <p:blipFill>
          <a:blip r:embed="rId3" cstate="print"/>
          <a:stretch>
            <a:fillRect/>
          </a:stretch>
        </p:blipFill>
        <p:spPr>
          <a:xfrm>
            <a:off x="10215820" y="242500"/>
            <a:ext cx="1481009" cy="1481782"/>
          </a:xfrm>
          <a:prstGeom prst="rect">
            <a:avLst/>
          </a:prstGeom>
        </p:spPr>
      </p:pic>
      <p:sp>
        <p:nvSpPr>
          <p:cNvPr id="7" name="BlokTextu 6">
            <a:extLst>
              <a:ext uri="{FF2B5EF4-FFF2-40B4-BE49-F238E27FC236}">
                <a16:creationId xmlns:a16="http://schemas.microsoft.com/office/drawing/2014/main" xmlns="" id="{70A9823E-0DA6-096B-546C-B2782A1876AD}"/>
              </a:ext>
            </a:extLst>
          </p:cNvPr>
          <p:cNvSpPr txBox="1"/>
          <p:nvPr/>
        </p:nvSpPr>
        <p:spPr>
          <a:xfrm>
            <a:off x="5141053" y="483555"/>
            <a:ext cx="39788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3600" b="1" err="1">
                <a:ea typeface="+mn-lt"/>
                <a:cs typeface="+mn-lt"/>
              </a:rPr>
              <a:t>Regional</a:t>
            </a:r>
            <a:r>
              <a:rPr lang="sk-SK" sz="3600" b="1" dirty="0">
                <a:ea typeface="+mn-lt"/>
                <a:cs typeface="+mn-lt"/>
              </a:rPr>
              <a:t> </a:t>
            </a:r>
            <a:r>
              <a:rPr lang="sk-SK" sz="3600" b="1" err="1">
                <a:ea typeface="+mn-lt"/>
                <a:cs typeface="+mn-lt"/>
              </a:rPr>
              <a:t>Brands</a:t>
            </a:r>
            <a:endParaRPr lang="sk-SK" sz="3600" b="1"/>
          </a:p>
        </p:txBody>
      </p:sp>
    </p:spTree>
    <p:extLst>
      <p:ext uri="{BB962C8B-B14F-4D97-AF65-F5344CB8AC3E}">
        <p14:creationId xmlns:p14="http://schemas.microsoft.com/office/powerpoint/2010/main" xmlns="" val="654652765"/>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0B37550-B614-5EA2-7756-B3943780423B}"/>
              </a:ext>
            </a:extLst>
          </p:cNvPr>
          <p:cNvSpPr>
            <a:spLocks noGrp="1"/>
          </p:cNvSpPr>
          <p:nvPr>
            <p:ph type="title"/>
          </p:nvPr>
        </p:nvSpPr>
        <p:spPr>
          <a:xfrm>
            <a:off x="1423222" y="465392"/>
            <a:ext cx="9601196" cy="1033480"/>
          </a:xfrm>
        </p:spPr>
        <p:txBody>
          <a:bodyPr>
            <a:normAutofit/>
          </a:bodyPr>
          <a:lstStyle/>
          <a:p>
            <a:r>
              <a:rPr lang="sk-SK" sz="5400" dirty="0">
                <a:latin typeface="Times New Roman" panose="02020603050405020304" pitchFamily="18" charset="0"/>
                <a:cs typeface="Times New Roman" panose="02020603050405020304" pitchFamily="18" charset="0"/>
              </a:rPr>
              <a:t>The Wine cellar</a:t>
            </a:r>
          </a:p>
        </p:txBody>
      </p:sp>
      <p:pic>
        <p:nvPicPr>
          <p:cNvPr id="5" name="Zástupný objekt pre obsah 4">
            <a:extLst>
              <a:ext uri="{FF2B5EF4-FFF2-40B4-BE49-F238E27FC236}">
                <a16:creationId xmlns:a16="http://schemas.microsoft.com/office/drawing/2014/main" xmlns="" id="{48E6C422-1CA1-EA41-4849-EC7FD9A70DE7}"/>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60787" y="727196"/>
            <a:ext cx="3064851" cy="3342287"/>
          </a:xfrm>
        </p:spPr>
      </p:pic>
      <p:pic>
        <p:nvPicPr>
          <p:cNvPr id="7" name="Obrázok 6">
            <a:extLst>
              <a:ext uri="{FF2B5EF4-FFF2-40B4-BE49-F238E27FC236}">
                <a16:creationId xmlns:a16="http://schemas.microsoft.com/office/drawing/2014/main" xmlns="" id="{64A01FD2-41DE-4106-1BA0-119BE1E14C8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22516" y="1896953"/>
            <a:ext cx="4327767" cy="3064093"/>
          </a:xfrm>
          <a:prstGeom prst="rect">
            <a:avLst/>
          </a:prstGeom>
        </p:spPr>
      </p:pic>
      <p:pic>
        <p:nvPicPr>
          <p:cNvPr id="9" name="Obrázok 8">
            <a:extLst>
              <a:ext uri="{FF2B5EF4-FFF2-40B4-BE49-F238E27FC236}">
                <a16:creationId xmlns:a16="http://schemas.microsoft.com/office/drawing/2014/main" xmlns="" id="{249F28BD-34EE-69C4-FF1E-FF2EC6A62C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982571" y="3188234"/>
            <a:ext cx="4312667" cy="2880727"/>
          </a:xfrm>
          <a:prstGeom prst="rect">
            <a:avLst/>
          </a:prstGeom>
        </p:spPr>
      </p:pic>
    </p:spTree>
    <p:extLst>
      <p:ext uri="{BB962C8B-B14F-4D97-AF65-F5344CB8AC3E}">
        <p14:creationId xmlns:p14="http://schemas.microsoft.com/office/powerpoint/2010/main" xmlns="" val="2576674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5">
            <a:extLst>
              <a:ext uri="{FF2B5EF4-FFF2-40B4-BE49-F238E27FC236}">
                <a16:creationId xmlns:a16="http://schemas.microsoft.com/office/drawing/2014/main" xmlns="" id="{2A313B03-D361-4EC9-AF52-0B3C1C92C2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xmlns="" id="{5E79CB85-A08A-4579-86F6-A8AA97551B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cstate="print">
                <a:duotone>
                  <a:schemeClr val="accent1">
                    <a:shade val="45000"/>
                    <a:satMod val="135000"/>
                  </a:schemeClr>
                  <a:prstClr val="white"/>
                </a:duotone>
                <a:extLst>
                  <a:ext uri="{BEBA8EAE-BF5A-486C-A8C5-ECC9F3942E4B}">
                    <a14:imgProps xmlns:a14="http://schemas.microsoft.com/office/drawing/2010/main" xmlns="">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Oval 27">
              <a:extLst>
                <a:ext uri="{FF2B5EF4-FFF2-40B4-BE49-F238E27FC236}">
                  <a16:creationId xmlns:a16="http://schemas.microsoft.com/office/drawing/2014/main" xmlns="" id="{D6C61C9C-364D-4CB6-B9D1-1A6F50F6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25" name="Rectangle 29">
            <a:extLst>
              <a:ext uri="{FF2B5EF4-FFF2-40B4-BE49-F238E27FC236}">
                <a16:creationId xmlns:a16="http://schemas.microsoft.com/office/drawing/2014/main" xmlns="" id="{7045633D-7FA7-4D93-8E45-D385B582A1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useBgFill="1">
        <p:nvSpPr>
          <p:cNvPr id="29" name="Rectangle 31">
            <a:extLst>
              <a:ext uri="{FF2B5EF4-FFF2-40B4-BE49-F238E27FC236}">
                <a16:creationId xmlns:a16="http://schemas.microsoft.com/office/drawing/2014/main" xmlns="" id="{82532B9D-ADFC-4AEF-97D4-9FC87BB61E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Obrázok 5">
            <a:extLst>
              <a:ext uri="{FF2B5EF4-FFF2-40B4-BE49-F238E27FC236}">
                <a16:creationId xmlns:a16="http://schemas.microsoft.com/office/drawing/2014/main" xmlns="" id="{10B72F3E-58A1-B471-E86F-792D6A7B68C6}"/>
              </a:ext>
            </a:extLst>
          </p:cNvPr>
          <p:cNvPicPr>
            <a:picLocks noChangeAspect="1"/>
          </p:cNvPicPr>
          <p:nvPr/>
        </p:nvPicPr>
        <p:blipFill>
          <a:blip r:embed="rId4" cstate="print"/>
          <a:srcRect r="61617"/>
          <a:stretch/>
        </p:blipFill>
        <p:spPr>
          <a:xfrm>
            <a:off x="2218910" y="1359880"/>
            <a:ext cx="2269114" cy="4138240"/>
          </a:xfrm>
          <a:prstGeom prst="rect">
            <a:avLst/>
          </a:prstGeom>
        </p:spPr>
      </p:pic>
      <p:sp>
        <p:nvSpPr>
          <p:cNvPr id="3" name="Zástupný objekt pre obsah 2">
            <a:extLst>
              <a:ext uri="{FF2B5EF4-FFF2-40B4-BE49-F238E27FC236}">
                <a16:creationId xmlns:a16="http://schemas.microsoft.com/office/drawing/2014/main" xmlns="" id="{9CC7396F-07C9-519D-7940-C20B536998D5}"/>
              </a:ext>
            </a:extLst>
          </p:cNvPr>
          <p:cNvSpPr>
            <a:spLocks/>
          </p:cNvSpPr>
          <p:nvPr/>
        </p:nvSpPr>
        <p:spPr>
          <a:xfrm>
            <a:off x="6096000" y="1639193"/>
            <a:ext cx="4911145" cy="4126946"/>
          </a:xfrm>
          <a:prstGeom prst="rect">
            <a:avLst/>
          </a:prstGeom>
        </p:spPr>
        <p:txBody>
          <a:bodyPr>
            <a:noAutofit/>
          </a:bodyPr>
          <a:lstStyle/>
          <a:p>
            <a:pPr marL="0" marR="0" lvl="0" indent="0" defTabSz="694944" rtl="0" eaLnBrk="1" fontAlgn="auto" latinLnBrk="0" hangingPunct="1">
              <a:lnSpc>
                <a:spcPct val="100000"/>
              </a:lnSpc>
              <a:spcBef>
                <a:spcPts val="0"/>
              </a:spcBef>
              <a:spcAft>
                <a:spcPts val="600"/>
              </a:spcAft>
              <a:buClrTx/>
              <a:buSzTx/>
              <a:buFontTx/>
              <a:buNone/>
              <a:tabLst/>
              <a:defRPr/>
            </a:pP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Through</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its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dedication</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to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natural</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winemaking</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and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sustainable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practices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Víno Lauko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not</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only</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produces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exceptional</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wines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but</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also</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ensures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that</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its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operations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positively</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contribute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to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environment</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and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local</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community</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a:t>
            </a:r>
          </a:p>
          <a:p>
            <a:pPr marL="0" marR="0" lvl="0" indent="0" defTabSz="694944" rtl="0" eaLnBrk="1" fontAlgn="auto" latinLnBrk="0" hangingPunct="1">
              <a:lnSpc>
                <a:spcPct val="100000"/>
              </a:lnSpc>
              <a:spcBef>
                <a:spcPts val="0"/>
              </a:spcBef>
              <a:spcAft>
                <a:spcPts val="600"/>
              </a:spcAft>
              <a:buClrTx/>
              <a:buSzTx/>
              <a:buFontTx/>
              <a:buNone/>
              <a:tabLst/>
              <a:defRPr/>
            </a:pP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Their</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approach</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to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waste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management and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environmental</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stewardship</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makes</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them</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 model of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sustainable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winemaking</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in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the</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 Hont </a:t>
            </a:r>
            <a:r>
              <a:rPr kumimoji="0" lang="sk-SK" sz="2000" b="0" i="0" u="none" strike="noStrike" kern="1200" cap="none" spc="0" normalizeH="0" baseline="0" noProof="0" dirty="0" err="1">
                <a:ln>
                  <a:noFill/>
                </a:ln>
                <a:solidFill>
                  <a:prstClr val="black"/>
                </a:solidFill>
                <a:effectLst/>
                <a:uLnTx/>
                <a:uFillTx/>
                <a:latin typeface="Rockwell" panose="02060603020205020403"/>
                <a:ea typeface="+mn-ea"/>
                <a:cs typeface="+mn-cs"/>
              </a:rPr>
              <a:t>region</a:t>
            </a:r>
            <a:r>
              <a:rPr kumimoji="0" lang="sk-SK" sz="2000" b="0" i="0" u="none" strike="noStrike" kern="1200" cap="none" spc="0" normalizeH="0" baseline="0" noProof="0" dirty="0">
                <a:ln>
                  <a:noFill/>
                </a:ln>
                <a:solidFill>
                  <a:prstClr val="black"/>
                </a:solidFill>
                <a:effectLst/>
                <a:uLnTx/>
                <a:uFillTx/>
                <a:latin typeface="Rockwell" panose="02060603020205020403"/>
                <a:ea typeface="+mn-ea"/>
                <a:cs typeface="+mn-cs"/>
              </a:rPr>
              <a:t>.</a:t>
            </a:r>
          </a:p>
        </p:txBody>
      </p:sp>
    </p:spTree>
    <p:extLst>
      <p:ext uri="{BB962C8B-B14F-4D97-AF65-F5344CB8AC3E}">
        <p14:creationId xmlns:p14="http://schemas.microsoft.com/office/powerpoint/2010/main" xmlns="" val="3361266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a:extLst>
              <a:ext uri="{FF2B5EF4-FFF2-40B4-BE49-F238E27FC236}">
                <a16:creationId xmlns:a16="http://schemas.microsoft.com/office/drawing/2014/main" xmlns="" id="{32EC2121-0B87-515A-54B0-BE0086290F0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688231" y="1403868"/>
            <a:ext cx="6591122" cy="4351338"/>
          </a:xfrm>
        </p:spPr>
      </p:pic>
      <p:pic>
        <p:nvPicPr>
          <p:cNvPr id="13" name="Obrázok 12">
            <a:extLst>
              <a:ext uri="{FF2B5EF4-FFF2-40B4-BE49-F238E27FC236}">
                <a16:creationId xmlns:a16="http://schemas.microsoft.com/office/drawing/2014/main" xmlns="" id="{C406DC79-EB2D-8F4A-5546-045B22DA88E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5401" y="4429099"/>
            <a:ext cx="2189426" cy="1462468"/>
          </a:xfrm>
          <a:prstGeom prst="rect">
            <a:avLst/>
          </a:prstGeom>
        </p:spPr>
      </p:pic>
      <mc:AlternateContent xmlns:mc="http://schemas.openxmlformats.org/markup-compatibility/2006">
        <mc:Choice xmlns:p14="http://schemas.microsoft.com/office/powerpoint/2010/main" xmlns="" Requires="p14">
          <p:contentPart p14:bwMode="auto" r:id="rId4">
            <p14:nvContentPartPr>
              <p14:cNvPr id="6" name="Písanie rukou 5">
                <a:extLst>
                  <a:ext uri="{FF2B5EF4-FFF2-40B4-BE49-F238E27FC236}">
                    <a16:creationId xmlns:a16="http://schemas.microsoft.com/office/drawing/2014/main" id="{287129CD-837D-BDE3-0B7B-28A22F111457}"/>
                  </a:ext>
                </a:extLst>
              </p14:cNvPr>
              <p14:cNvContentPartPr/>
              <p14:nvPr/>
            </p14:nvContentPartPr>
            <p14:xfrm>
              <a:off x="3647295" y="5160333"/>
              <a:ext cx="1368000" cy="307800"/>
            </p14:xfrm>
          </p:contentPart>
        </mc:Choice>
        <mc:Fallback>
          <p:pic>
            <p:nvPicPr>
              <p:cNvPr id="6" name="Písanie rukou 5">
                <a:extLst>
                  <a:ext uri="{FF2B5EF4-FFF2-40B4-BE49-F238E27FC236}">
                    <a16:creationId xmlns:a16="http://schemas.microsoft.com/office/drawing/2014/main" xmlns="" xmlns:p14="http://schemas.microsoft.com/office/powerpoint/2010/main" id="{287129CD-837D-BDE3-0B7B-28A22F111457}"/>
                  </a:ext>
                </a:extLst>
              </p:cNvPr>
              <p:cNvPicPr/>
              <p:nvPr/>
            </p:nvPicPr>
            <p:blipFill>
              <a:blip r:embed="rId5" cstate="print"/>
              <a:stretch>
                <a:fillRect/>
              </a:stretch>
            </p:blipFill>
            <p:spPr>
              <a:xfrm>
                <a:off x="3641175" y="5154213"/>
                <a:ext cx="1380240" cy="3200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11" name="Písanie rukou 10">
                <a:extLst>
                  <a:ext uri="{FF2B5EF4-FFF2-40B4-BE49-F238E27FC236}">
                    <a16:creationId xmlns:a16="http://schemas.microsoft.com/office/drawing/2014/main" id="{470750D3-FDEA-6401-1C6B-9C552317D183}"/>
                  </a:ext>
                </a:extLst>
              </p14:cNvPr>
              <p14:cNvContentPartPr/>
              <p14:nvPr/>
            </p14:nvContentPartPr>
            <p14:xfrm>
              <a:off x="-196785" y="393213"/>
              <a:ext cx="360" cy="360"/>
            </p14:xfrm>
          </p:contentPart>
        </mc:Choice>
        <mc:Fallback>
          <p:pic>
            <p:nvPicPr>
              <p:cNvPr id="11" name="Písanie rukou 10">
                <a:extLst>
                  <a:ext uri="{FF2B5EF4-FFF2-40B4-BE49-F238E27FC236}">
                    <a16:creationId xmlns:a16="http://schemas.microsoft.com/office/drawing/2014/main" xmlns="" xmlns:p14="http://schemas.microsoft.com/office/powerpoint/2010/main" id="{470750D3-FDEA-6401-1C6B-9C552317D183}"/>
                  </a:ext>
                </a:extLst>
              </p:cNvPr>
              <p:cNvPicPr/>
              <p:nvPr/>
            </p:nvPicPr>
            <p:blipFill>
              <a:blip r:embed="rId7" cstate="print"/>
              <a:stretch>
                <a:fillRect/>
              </a:stretch>
            </p:blipFill>
            <p:spPr>
              <a:xfrm>
                <a:off x="-202905" y="387093"/>
                <a:ext cx="12600" cy="12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2" name="Písanie rukou 11">
                <a:extLst>
                  <a:ext uri="{FF2B5EF4-FFF2-40B4-BE49-F238E27FC236}">
                    <a16:creationId xmlns:a16="http://schemas.microsoft.com/office/drawing/2014/main" id="{938933D7-E198-79C6-D9D1-A7ECE554579D}"/>
                  </a:ext>
                </a:extLst>
              </p14:cNvPr>
              <p14:cNvContentPartPr/>
              <p14:nvPr/>
            </p14:nvContentPartPr>
            <p14:xfrm>
              <a:off x="-1060065" y="355773"/>
              <a:ext cx="8280" cy="7920"/>
            </p14:xfrm>
          </p:contentPart>
        </mc:Choice>
        <mc:Fallback>
          <p:pic>
            <p:nvPicPr>
              <p:cNvPr id="12" name="Písanie rukou 11">
                <a:extLst>
                  <a:ext uri="{FF2B5EF4-FFF2-40B4-BE49-F238E27FC236}">
                    <a16:creationId xmlns:a16="http://schemas.microsoft.com/office/drawing/2014/main" xmlns="" xmlns:p14="http://schemas.microsoft.com/office/powerpoint/2010/main" id="{938933D7-E198-79C6-D9D1-A7ECE554579D}"/>
                  </a:ext>
                </a:extLst>
              </p:cNvPr>
              <p:cNvPicPr/>
              <p:nvPr/>
            </p:nvPicPr>
            <p:blipFill>
              <a:blip r:embed="rId9" cstate="print"/>
              <a:stretch>
                <a:fillRect/>
              </a:stretch>
            </p:blipFill>
            <p:spPr>
              <a:xfrm>
                <a:off x="-1066185" y="349653"/>
                <a:ext cx="20520" cy="20160"/>
              </a:xfrm>
              <a:prstGeom prst="rect">
                <a:avLst/>
              </a:prstGeom>
            </p:spPr>
          </p:pic>
        </mc:Fallback>
      </mc:AlternateContent>
      <p:sp>
        <p:nvSpPr>
          <p:cNvPr id="16" name="BlokTextu 15">
            <a:extLst>
              <a:ext uri="{FF2B5EF4-FFF2-40B4-BE49-F238E27FC236}">
                <a16:creationId xmlns:a16="http://schemas.microsoft.com/office/drawing/2014/main" xmlns="" id="{C4A87256-C55C-5484-1634-E7F8B91A0E97}"/>
              </a:ext>
            </a:extLst>
          </p:cNvPr>
          <p:cNvSpPr txBox="1"/>
          <p:nvPr/>
        </p:nvSpPr>
        <p:spPr>
          <a:xfrm>
            <a:off x="1182515" y="881444"/>
            <a:ext cx="3148780"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srgbClr val="666666"/>
                </a:solidFill>
                <a:effectLst/>
                <a:highlight>
                  <a:srgbClr val="FFFFFF"/>
                </a:highlight>
                <a:uLnTx/>
                <a:uFillTx/>
                <a:latin typeface="Open Sans" panose="020F0502020204030204" pitchFamily="34" charset="0"/>
                <a:ea typeface="+mn-ea"/>
                <a:cs typeface="+mn-cs"/>
              </a:rPr>
              <a:t/>
            </a:r>
            <a:br>
              <a:rPr kumimoji="0" lang="sk-SK" sz="1800" b="0" i="0" u="none" strike="noStrike" kern="1200" cap="none" spc="0" normalizeH="0" baseline="0" noProof="0" dirty="0">
                <a:ln>
                  <a:noFill/>
                </a:ln>
                <a:solidFill>
                  <a:srgbClr val="666666"/>
                </a:solidFill>
                <a:effectLst/>
                <a:highlight>
                  <a:srgbClr val="FFFFFF"/>
                </a:highlight>
                <a:uLnTx/>
                <a:uFillTx/>
                <a:latin typeface="Open Sans" panose="020F0502020204030204" pitchFamily="34" charset="0"/>
                <a:ea typeface="+mn-ea"/>
                <a:cs typeface="+mn-cs"/>
              </a:rPr>
            </a:br>
            <a:r>
              <a:rPr kumimoji="0" lang="sk-SK"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mn-ea"/>
                <a:cs typeface="Times New Roman" panose="02020603050405020304" pitchFamily="18" charset="0"/>
              </a:rPr>
              <a:t>RNDr. Róbert Lauko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mn-ea"/>
                <a:cs typeface="Times New Roman" panose="02020603050405020304" pitchFamily="18" charset="0"/>
              </a:rPr>
              <a:t>+421 905 777 967</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robolauko@robolauko.sk</a:t>
            </a:r>
            <a:endParaRPr kumimoji="0" lang="sk-SK"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Facebook: Víno Lauko</a:t>
            </a:r>
          </a:p>
        </p:txBody>
      </p:sp>
    </p:spTree>
    <p:extLst>
      <p:ext uri="{BB962C8B-B14F-4D97-AF65-F5344CB8AC3E}">
        <p14:creationId xmlns:p14="http://schemas.microsoft.com/office/powerpoint/2010/main" xmlns="" val="949123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C3E9C24-C48D-A843-027D-361935A07A7B}"/>
              </a:ext>
            </a:extLst>
          </p:cNvPr>
          <p:cNvSpPr>
            <a:spLocks noGrp="1"/>
          </p:cNvSpPr>
          <p:nvPr>
            <p:ph type="title"/>
          </p:nvPr>
        </p:nvSpPr>
        <p:spPr/>
        <p:txBody>
          <a:bodyPr lIns="91440" tIns="45720" rIns="91440" bIns="45720" anchor="b"/>
          <a:lstStyle/>
          <a:p>
            <a:r>
              <a:rPr lang="sk-SK" sz="4400" dirty="0">
                <a:solidFill>
                  <a:srgbClr val="000000"/>
                </a:solidFill>
                <a:ea typeface="+mj-lt"/>
                <a:cs typeface="+mj-lt"/>
              </a:rPr>
              <a:t>SEBECHLEBY</a:t>
            </a:r>
            <a:endParaRPr lang="sk-SK" sz="4400" dirty="0"/>
          </a:p>
        </p:txBody>
      </p:sp>
      <p:sp>
        <p:nvSpPr>
          <p:cNvPr id="3" name="Zástupný objekt pre obsah 2">
            <a:extLst>
              <a:ext uri="{FF2B5EF4-FFF2-40B4-BE49-F238E27FC236}">
                <a16:creationId xmlns:a16="http://schemas.microsoft.com/office/drawing/2014/main" xmlns="" id="{533E9478-CFAD-5541-52F5-F69EB9196E50}"/>
              </a:ext>
            </a:extLst>
          </p:cNvPr>
          <p:cNvSpPr>
            <a:spLocks noGrp="1"/>
          </p:cNvSpPr>
          <p:nvPr>
            <p:ph sz="quarter" idx="35"/>
          </p:nvPr>
        </p:nvSpPr>
        <p:spPr/>
        <p:txBody>
          <a:bodyPr lIns="91440" tIns="45720" rIns="91440" bIns="45720" anchor="t"/>
          <a:lstStyle/>
          <a:p>
            <a:endParaRPr lang="sk-SK" dirty="0"/>
          </a:p>
          <a:p>
            <a:r>
              <a:rPr lang="sk-SK" sz="2000" dirty="0">
                <a:ea typeface="+mn-lt"/>
                <a:cs typeface="+mn-lt"/>
              </a:rPr>
              <a:t>Vatra Design </a:t>
            </a:r>
            <a:r>
              <a:rPr lang="sk-SK" sz="2000" dirty="0" err="1">
                <a:ea typeface="+mn-lt"/>
                <a:cs typeface="+mn-lt"/>
              </a:rPr>
              <a:t>is</a:t>
            </a:r>
            <a:r>
              <a:rPr lang="sk-SK" sz="2000" dirty="0">
                <a:ea typeface="+mn-lt"/>
                <a:cs typeface="+mn-lt"/>
              </a:rPr>
              <a:t> a </a:t>
            </a:r>
            <a:r>
              <a:rPr lang="sk-SK" sz="2000" dirty="0" err="1">
                <a:ea typeface="+mn-lt"/>
                <a:cs typeface="+mn-lt"/>
              </a:rPr>
              <a:t>company</a:t>
            </a:r>
            <a:r>
              <a:rPr lang="sk-SK" sz="2000" dirty="0">
                <a:ea typeface="+mn-lt"/>
                <a:cs typeface="+mn-lt"/>
              </a:rPr>
              <a:t> </a:t>
            </a:r>
            <a:r>
              <a:rPr lang="sk-SK" sz="2000" dirty="0" err="1">
                <a:ea typeface="+mn-lt"/>
                <a:cs typeface="+mn-lt"/>
              </a:rPr>
              <a:t>specializing</a:t>
            </a:r>
            <a:r>
              <a:rPr lang="sk-SK" sz="2000" dirty="0">
                <a:ea typeface="+mn-lt"/>
                <a:cs typeface="+mn-lt"/>
              </a:rPr>
              <a:t> in </a:t>
            </a:r>
            <a:r>
              <a:rPr lang="sk-SK" sz="2000" dirty="0" err="1">
                <a:ea typeface="+mn-lt"/>
                <a:cs typeface="+mn-lt"/>
              </a:rPr>
              <a:t>artistic</a:t>
            </a:r>
            <a:r>
              <a:rPr lang="sk-SK" sz="2000" dirty="0">
                <a:ea typeface="+mn-lt"/>
                <a:cs typeface="+mn-lt"/>
              </a:rPr>
              <a:t> </a:t>
            </a:r>
            <a:r>
              <a:rPr lang="sk-SK" sz="2000" dirty="0" err="1">
                <a:ea typeface="+mn-lt"/>
                <a:cs typeface="+mn-lt"/>
              </a:rPr>
              <a:t>blacksmithing</a:t>
            </a:r>
            <a:r>
              <a:rPr lang="sk-SK" sz="2000" dirty="0">
                <a:ea typeface="+mn-lt"/>
                <a:cs typeface="+mn-lt"/>
              </a:rPr>
              <a:t>, </a:t>
            </a:r>
            <a:r>
              <a:rPr lang="sk-SK" sz="2000" dirty="0" err="1">
                <a:ea typeface="+mn-lt"/>
                <a:cs typeface="+mn-lt"/>
              </a:rPr>
              <a:t>metalworking</a:t>
            </a:r>
            <a:r>
              <a:rPr lang="sk-SK" sz="2000" dirty="0">
                <a:ea typeface="+mn-lt"/>
                <a:cs typeface="+mn-lt"/>
              </a:rPr>
              <a:t>, and </a:t>
            </a:r>
            <a:r>
              <a:rPr lang="sk-SK" sz="2000" dirty="0" err="1">
                <a:ea typeface="+mn-lt"/>
                <a:cs typeface="+mn-lt"/>
              </a:rPr>
              <a:t>family</a:t>
            </a:r>
            <a:r>
              <a:rPr lang="sk-SK" sz="2000" dirty="0">
                <a:ea typeface="+mn-lt"/>
                <a:cs typeface="+mn-lt"/>
              </a:rPr>
              <a:t> </a:t>
            </a:r>
            <a:r>
              <a:rPr lang="sk-SK" sz="2000" dirty="0" err="1">
                <a:ea typeface="+mn-lt"/>
                <a:cs typeface="+mn-lt"/>
              </a:rPr>
              <a:t>winemaking</a:t>
            </a:r>
            <a:r>
              <a:rPr lang="sk-SK" sz="2000" dirty="0">
                <a:ea typeface="+mn-lt"/>
                <a:cs typeface="+mn-lt"/>
              </a:rPr>
              <a:t>. </a:t>
            </a:r>
            <a:r>
              <a:rPr lang="sk-SK" sz="2000" dirty="0" err="1">
                <a:ea typeface="+mn-lt"/>
                <a:cs typeface="+mn-lt"/>
              </a:rPr>
              <a:t>It</a:t>
            </a:r>
            <a:r>
              <a:rPr lang="sk-SK" sz="2000" dirty="0">
                <a:ea typeface="+mn-lt"/>
                <a:cs typeface="+mn-lt"/>
              </a:rPr>
              <a:t> </a:t>
            </a:r>
            <a:r>
              <a:rPr lang="sk-SK" sz="2000" dirty="0" err="1">
                <a:ea typeface="+mn-lt"/>
                <a:cs typeface="+mn-lt"/>
              </a:rPr>
              <a:t>combines</a:t>
            </a:r>
            <a:r>
              <a:rPr lang="sk-SK" sz="2000" dirty="0">
                <a:ea typeface="+mn-lt"/>
                <a:cs typeface="+mn-lt"/>
              </a:rPr>
              <a:t> a </a:t>
            </a:r>
            <a:r>
              <a:rPr lang="sk-SK" sz="2000" dirty="0" err="1">
                <a:ea typeface="+mn-lt"/>
                <a:cs typeface="+mn-lt"/>
              </a:rPr>
              <a:t>passion</a:t>
            </a:r>
            <a:r>
              <a:rPr lang="sk-SK" sz="2000" dirty="0">
                <a:ea typeface="+mn-lt"/>
                <a:cs typeface="+mn-lt"/>
              </a:rPr>
              <a:t> </a:t>
            </a:r>
            <a:r>
              <a:rPr lang="sk-SK" sz="2000" dirty="0" err="1">
                <a:ea typeface="+mn-lt"/>
                <a:cs typeface="+mn-lt"/>
              </a:rPr>
              <a:t>for</a:t>
            </a:r>
            <a:r>
              <a:rPr lang="sk-SK" sz="2000" dirty="0">
                <a:ea typeface="+mn-lt"/>
                <a:cs typeface="+mn-lt"/>
              </a:rPr>
              <a:t> </a:t>
            </a:r>
            <a:r>
              <a:rPr lang="sk-SK" sz="2000" dirty="0" err="1">
                <a:ea typeface="+mn-lt"/>
                <a:cs typeface="+mn-lt"/>
              </a:rPr>
              <a:t>wine</a:t>
            </a:r>
            <a:r>
              <a:rPr lang="sk-SK" sz="2000" dirty="0">
                <a:ea typeface="+mn-lt"/>
                <a:cs typeface="+mn-lt"/>
              </a:rPr>
              <a:t> and </a:t>
            </a:r>
            <a:r>
              <a:rPr lang="sk-SK" sz="2000" dirty="0" err="1">
                <a:ea typeface="+mn-lt"/>
                <a:cs typeface="+mn-lt"/>
              </a:rPr>
              <a:t>its</a:t>
            </a:r>
            <a:r>
              <a:rPr lang="sk-SK" sz="2000" dirty="0">
                <a:ea typeface="+mn-lt"/>
                <a:cs typeface="+mn-lt"/>
              </a:rPr>
              <a:t> </a:t>
            </a:r>
            <a:r>
              <a:rPr lang="sk-SK" sz="2000" dirty="0" err="1">
                <a:ea typeface="+mn-lt"/>
                <a:cs typeface="+mn-lt"/>
              </a:rPr>
              <a:t>production</a:t>
            </a:r>
            <a:r>
              <a:rPr lang="sk-SK" sz="2000" dirty="0">
                <a:ea typeface="+mn-lt"/>
                <a:cs typeface="+mn-lt"/>
              </a:rPr>
              <a:t> in a </a:t>
            </a:r>
            <a:r>
              <a:rPr lang="sk-SK" sz="2000" dirty="0" err="1">
                <a:ea typeface="+mn-lt"/>
                <a:cs typeface="+mn-lt"/>
              </a:rPr>
              <a:t>small</a:t>
            </a:r>
            <a:r>
              <a:rPr lang="sk-SK" sz="2000" dirty="0">
                <a:ea typeface="+mn-lt"/>
                <a:cs typeface="+mn-lt"/>
              </a:rPr>
              <a:t> </a:t>
            </a:r>
            <a:r>
              <a:rPr lang="sk-SK" sz="2000" dirty="0" err="1">
                <a:ea typeface="+mn-lt"/>
                <a:cs typeface="+mn-lt"/>
              </a:rPr>
              <a:t>family</a:t>
            </a:r>
            <a:r>
              <a:rPr lang="sk-SK" sz="2000" dirty="0">
                <a:ea typeface="+mn-lt"/>
                <a:cs typeface="+mn-lt"/>
              </a:rPr>
              <a:t> </a:t>
            </a:r>
            <a:r>
              <a:rPr lang="sk-SK" sz="2000" dirty="0" err="1">
                <a:ea typeface="+mn-lt"/>
                <a:cs typeface="+mn-lt"/>
              </a:rPr>
              <a:t>winery</a:t>
            </a:r>
            <a:r>
              <a:rPr lang="sk-SK" sz="2000" dirty="0">
                <a:ea typeface="+mn-lt"/>
                <a:cs typeface="+mn-lt"/>
              </a:rPr>
              <a:t> </a:t>
            </a:r>
            <a:r>
              <a:rPr lang="sk-SK" sz="2000" dirty="0" err="1">
                <a:ea typeface="+mn-lt"/>
                <a:cs typeface="+mn-lt"/>
              </a:rPr>
              <a:t>with</a:t>
            </a:r>
            <a:r>
              <a:rPr lang="sk-SK" sz="2000" dirty="0">
                <a:ea typeface="+mn-lt"/>
                <a:cs typeface="+mn-lt"/>
              </a:rPr>
              <a:t> </a:t>
            </a:r>
            <a:r>
              <a:rPr lang="sk-SK" sz="2000" dirty="0" err="1">
                <a:ea typeface="+mn-lt"/>
                <a:cs typeface="+mn-lt"/>
              </a:rPr>
              <a:t>the</a:t>
            </a:r>
            <a:r>
              <a:rPr lang="sk-SK" sz="2000" dirty="0">
                <a:ea typeface="+mn-lt"/>
                <a:cs typeface="+mn-lt"/>
              </a:rPr>
              <a:t> </a:t>
            </a:r>
            <a:r>
              <a:rPr lang="sk-SK" sz="2000" dirty="0" err="1">
                <a:ea typeface="+mn-lt"/>
                <a:cs typeface="+mn-lt"/>
              </a:rPr>
              <a:t>uniqueness</a:t>
            </a:r>
            <a:r>
              <a:rPr lang="sk-SK" sz="2000" dirty="0">
                <a:ea typeface="+mn-lt"/>
                <a:cs typeface="+mn-lt"/>
              </a:rPr>
              <a:t>, </a:t>
            </a:r>
            <a:r>
              <a:rPr lang="sk-SK" sz="2000" dirty="0" err="1">
                <a:ea typeface="+mn-lt"/>
                <a:cs typeface="+mn-lt"/>
              </a:rPr>
              <a:t>creativity</a:t>
            </a:r>
            <a:r>
              <a:rPr lang="sk-SK" sz="2000" dirty="0">
                <a:ea typeface="+mn-lt"/>
                <a:cs typeface="+mn-lt"/>
              </a:rPr>
              <a:t>, and </a:t>
            </a:r>
            <a:r>
              <a:rPr lang="sk-SK" sz="2000" dirty="0" err="1">
                <a:ea typeface="+mn-lt"/>
                <a:cs typeface="+mn-lt"/>
              </a:rPr>
              <a:t>functionality</a:t>
            </a:r>
            <a:r>
              <a:rPr lang="sk-SK" sz="2000" dirty="0">
                <a:ea typeface="+mn-lt"/>
                <a:cs typeface="+mn-lt"/>
              </a:rPr>
              <a:t> of </a:t>
            </a:r>
            <a:r>
              <a:rPr lang="sk-SK" sz="2000" dirty="0" err="1">
                <a:ea typeface="+mn-lt"/>
                <a:cs typeface="+mn-lt"/>
              </a:rPr>
              <a:t>modern</a:t>
            </a:r>
            <a:r>
              <a:rPr lang="sk-SK" sz="2000" dirty="0">
                <a:ea typeface="+mn-lt"/>
                <a:cs typeface="+mn-lt"/>
              </a:rPr>
              <a:t> </a:t>
            </a:r>
            <a:r>
              <a:rPr lang="sk-SK" sz="2000" dirty="0" err="1">
                <a:ea typeface="+mn-lt"/>
                <a:cs typeface="+mn-lt"/>
              </a:rPr>
              <a:t>artistic</a:t>
            </a:r>
            <a:r>
              <a:rPr lang="sk-SK" sz="2000" dirty="0">
                <a:ea typeface="+mn-lt"/>
                <a:cs typeface="+mn-lt"/>
              </a:rPr>
              <a:t> </a:t>
            </a:r>
            <a:r>
              <a:rPr lang="sk-SK" sz="2000" dirty="0" err="1">
                <a:ea typeface="+mn-lt"/>
                <a:cs typeface="+mn-lt"/>
              </a:rPr>
              <a:t>blacksmithing</a:t>
            </a:r>
            <a:r>
              <a:rPr lang="sk-SK" sz="2000" dirty="0">
                <a:ea typeface="+mn-lt"/>
                <a:cs typeface="+mn-lt"/>
              </a:rPr>
              <a:t>.</a:t>
            </a:r>
            <a:endParaRPr lang="sk-SK" sz="2000" dirty="0"/>
          </a:p>
          <a:p>
            <a:r>
              <a:rPr lang="sk-SK" sz="2000" dirty="0">
                <a:ea typeface="+mn-lt"/>
                <a:cs typeface="+mn-lt"/>
              </a:rPr>
              <a:t>Vatra WINE has </a:t>
            </a:r>
            <a:r>
              <a:rPr lang="sk-SK" sz="2000" dirty="0" err="1">
                <a:ea typeface="+mn-lt"/>
                <a:cs typeface="+mn-lt"/>
              </a:rPr>
              <a:t>been</a:t>
            </a:r>
            <a:r>
              <a:rPr lang="sk-SK" sz="2000" dirty="0">
                <a:ea typeface="+mn-lt"/>
                <a:cs typeface="+mn-lt"/>
              </a:rPr>
              <a:t> </a:t>
            </a:r>
            <a:r>
              <a:rPr lang="sk-SK" sz="2000" dirty="0" err="1">
                <a:ea typeface="+mn-lt"/>
                <a:cs typeface="+mn-lt"/>
              </a:rPr>
              <a:t>passed</a:t>
            </a:r>
            <a:r>
              <a:rPr lang="sk-SK" sz="2000" dirty="0">
                <a:ea typeface="+mn-lt"/>
                <a:cs typeface="+mn-lt"/>
              </a:rPr>
              <a:t> </a:t>
            </a:r>
            <a:r>
              <a:rPr lang="sk-SK" sz="2000" dirty="0" err="1">
                <a:ea typeface="+mn-lt"/>
                <a:cs typeface="+mn-lt"/>
              </a:rPr>
              <a:t>down</a:t>
            </a:r>
            <a:r>
              <a:rPr lang="sk-SK" sz="2000" dirty="0">
                <a:ea typeface="+mn-lt"/>
                <a:cs typeface="+mn-lt"/>
              </a:rPr>
              <a:t> </a:t>
            </a:r>
            <a:r>
              <a:rPr lang="sk-SK" sz="2000" dirty="0" err="1">
                <a:ea typeface="+mn-lt"/>
                <a:cs typeface="+mn-lt"/>
              </a:rPr>
              <a:t>through</a:t>
            </a:r>
            <a:r>
              <a:rPr lang="sk-SK" sz="2000" dirty="0">
                <a:ea typeface="+mn-lt"/>
                <a:cs typeface="+mn-lt"/>
              </a:rPr>
              <a:t> </a:t>
            </a:r>
            <a:r>
              <a:rPr lang="sk-SK" sz="2000" dirty="0" err="1">
                <a:ea typeface="+mn-lt"/>
                <a:cs typeface="+mn-lt"/>
              </a:rPr>
              <a:t>generations</a:t>
            </a:r>
            <a:r>
              <a:rPr lang="sk-SK" sz="2000" dirty="0">
                <a:ea typeface="+mn-lt"/>
                <a:cs typeface="+mn-lt"/>
              </a:rPr>
              <a:t> </a:t>
            </a:r>
            <a:r>
              <a:rPr lang="sk-SK" sz="2000" dirty="0" err="1">
                <a:ea typeface="+mn-lt"/>
                <a:cs typeface="+mn-lt"/>
              </a:rPr>
              <a:t>for</a:t>
            </a:r>
            <a:r>
              <a:rPr lang="sk-SK" sz="2000" dirty="0">
                <a:ea typeface="+mn-lt"/>
                <a:cs typeface="+mn-lt"/>
              </a:rPr>
              <a:t> </a:t>
            </a:r>
            <a:r>
              <a:rPr lang="sk-SK" sz="2000" dirty="0" err="1">
                <a:ea typeface="+mn-lt"/>
                <a:cs typeface="+mn-lt"/>
              </a:rPr>
              <a:t>several</a:t>
            </a:r>
            <a:r>
              <a:rPr lang="sk-SK" sz="2000" dirty="0">
                <a:ea typeface="+mn-lt"/>
                <a:cs typeface="+mn-lt"/>
              </a:rPr>
              <a:t> </a:t>
            </a:r>
            <a:r>
              <a:rPr lang="sk-SK" sz="2000" dirty="0" err="1">
                <a:ea typeface="+mn-lt"/>
                <a:cs typeface="+mn-lt"/>
              </a:rPr>
              <a:t>decades</a:t>
            </a:r>
            <a:r>
              <a:rPr lang="sk-SK" sz="2000" dirty="0">
                <a:ea typeface="+mn-lt"/>
                <a:cs typeface="+mn-lt"/>
              </a:rPr>
              <a:t>. </a:t>
            </a:r>
            <a:r>
              <a:rPr lang="sk-SK" sz="2000" dirty="0" err="1">
                <a:ea typeface="+mn-lt"/>
                <a:cs typeface="+mn-lt"/>
              </a:rPr>
              <a:t>The</a:t>
            </a:r>
            <a:r>
              <a:rPr lang="sk-SK" sz="2000" dirty="0">
                <a:ea typeface="+mn-lt"/>
                <a:cs typeface="+mn-lt"/>
              </a:rPr>
              <a:t> </a:t>
            </a:r>
            <a:r>
              <a:rPr lang="sk-SK" sz="2000" dirty="0" err="1">
                <a:ea typeface="+mn-lt"/>
                <a:cs typeface="+mn-lt"/>
              </a:rPr>
              <a:t>current</a:t>
            </a:r>
            <a:r>
              <a:rPr lang="sk-SK" sz="2000" dirty="0">
                <a:ea typeface="+mn-lt"/>
                <a:cs typeface="+mn-lt"/>
              </a:rPr>
              <a:t> </a:t>
            </a:r>
            <a:r>
              <a:rPr lang="sk-SK" sz="2000" dirty="0" err="1">
                <a:ea typeface="+mn-lt"/>
                <a:cs typeface="+mn-lt"/>
              </a:rPr>
              <a:t>owner</a:t>
            </a:r>
            <a:r>
              <a:rPr lang="sk-SK" sz="2000" dirty="0">
                <a:ea typeface="+mn-lt"/>
                <a:cs typeface="+mn-lt"/>
              </a:rPr>
              <a:t>, and </a:t>
            </a:r>
            <a:r>
              <a:rPr lang="sk-SK" sz="2000" dirty="0" err="1">
                <a:ea typeface="+mn-lt"/>
                <a:cs typeface="+mn-lt"/>
              </a:rPr>
              <a:t>dedicated</a:t>
            </a:r>
            <a:r>
              <a:rPr lang="sk-SK" sz="2000" dirty="0">
                <a:ea typeface="+mn-lt"/>
                <a:cs typeface="+mn-lt"/>
              </a:rPr>
              <a:t> </a:t>
            </a:r>
            <a:r>
              <a:rPr lang="sk-SK" sz="2000" dirty="0" err="1">
                <a:ea typeface="+mn-lt"/>
                <a:cs typeface="+mn-lt"/>
              </a:rPr>
              <a:t>winemaker</a:t>
            </a:r>
            <a:r>
              <a:rPr lang="sk-SK" sz="2000" dirty="0">
                <a:ea typeface="+mn-lt"/>
                <a:cs typeface="+mn-lt"/>
              </a:rPr>
              <a:t> Michal Vatra, has </a:t>
            </a:r>
            <a:r>
              <a:rPr lang="sk-SK" sz="2000" dirty="0" err="1">
                <a:ea typeface="+mn-lt"/>
                <a:cs typeface="+mn-lt"/>
              </a:rPr>
              <a:t>transformed</a:t>
            </a:r>
            <a:r>
              <a:rPr lang="sk-SK" sz="2000" dirty="0">
                <a:ea typeface="+mn-lt"/>
                <a:cs typeface="+mn-lt"/>
              </a:rPr>
              <a:t> </a:t>
            </a:r>
            <a:r>
              <a:rPr lang="sk-SK" sz="2000" dirty="0" err="1">
                <a:ea typeface="+mn-lt"/>
                <a:cs typeface="+mn-lt"/>
              </a:rPr>
              <a:t>it</a:t>
            </a:r>
            <a:r>
              <a:rPr lang="sk-SK" sz="2000" dirty="0">
                <a:ea typeface="+mn-lt"/>
                <a:cs typeface="+mn-lt"/>
              </a:rPr>
              <a:t> </a:t>
            </a:r>
            <a:r>
              <a:rPr lang="sk-SK" sz="2000" dirty="0" err="1">
                <a:ea typeface="+mn-lt"/>
                <a:cs typeface="+mn-lt"/>
              </a:rPr>
              <a:t>into</a:t>
            </a:r>
            <a:r>
              <a:rPr lang="sk-SK" sz="2000" dirty="0">
                <a:ea typeface="+mn-lt"/>
                <a:cs typeface="+mn-lt"/>
              </a:rPr>
              <a:t> </a:t>
            </a:r>
            <a:r>
              <a:rPr lang="sk-SK" sz="2000" dirty="0" err="1">
                <a:ea typeface="+mn-lt"/>
                <a:cs typeface="+mn-lt"/>
              </a:rPr>
              <a:t>the</a:t>
            </a:r>
            <a:r>
              <a:rPr lang="sk-SK" sz="2000" dirty="0">
                <a:ea typeface="+mn-lt"/>
                <a:cs typeface="+mn-lt"/>
              </a:rPr>
              <a:t> </a:t>
            </a:r>
            <a:r>
              <a:rPr lang="sk-SK" sz="2000" dirty="0" err="1">
                <a:ea typeface="+mn-lt"/>
                <a:cs typeface="+mn-lt"/>
              </a:rPr>
              <a:t>well-known</a:t>
            </a:r>
            <a:r>
              <a:rPr lang="sk-SK" sz="2000" dirty="0">
                <a:ea typeface="+mn-lt"/>
                <a:cs typeface="+mn-lt"/>
              </a:rPr>
              <a:t> </a:t>
            </a:r>
            <a:r>
              <a:rPr lang="sk-SK" sz="2000" dirty="0" err="1">
                <a:ea typeface="+mn-lt"/>
                <a:cs typeface="+mn-lt"/>
              </a:rPr>
              <a:t>establishment</a:t>
            </a:r>
            <a:r>
              <a:rPr lang="sk-SK" sz="2000" dirty="0">
                <a:ea typeface="+mn-lt"/>
                <a:cs typeface="+mn-lt"/>
              </a:rPr>
              <a:t> </a:t>
            </a:r>
            <a:r>
              <a:rPr lang="sk-SK" sz="2000" dirty="0" err="1">
                <a:ea typeface="+mn-lt"/>
                <a:cs typeface="+mn-lt"/>
              </a:rPr>
              <a:t>it</a:t>
            </a:r>
            <a:r>
              <a:rPr lang="sk-SK" sz="2000" dirty="0">
                <a:ea typeface="+mn-lt"/>
                <a:cs typeface="+mn-lt"/>
              </a:rPr>
              <a:t> </a:t>
            </a:r>
            <a:r>
              <a:rPr lang="sk-SK" sz="2000" dirty="0" err="1">
                <a:ea typeface="+mn-lt"/>
                <a:cs typeface="+mn-lt"/>
              </a:rPr>
              <a:t>is</a:t>
            </a:r>
            <a:r>
              <a:rPr lang="sk-SK" sz="2000" dirty="0">
                <a:ea typeface="+mn-lt"/>
                <a:cs typeface="+mn-lt"/>
              </a:rPr>
              <a:t> </a:t>
            </a:r>
            <a:r>
              <a:rPr lang="sk-SK" sz="2000" dirty="0" err="1">
                <a:ea typeface="+mn-lt"/>
                <a:cs typeface="+mn-lt"/>
              </a:rPr>
              <a:t>today</a:t>
            </a:r>
            <a:r>
              <a:rPr lang="sk-SK" sz="2000" dirty="0">
                <a:ea typeface="+mn-lt"/>
                <a:cs typeface="+mn-lt"/>
              </a:rPr>
              <a:t>. He </a:t>
            </a:r>
            <a:r>
              <a:rPr lang="sk-SK" sz="2000" dirty="0" err="1">
                <a:ea typeface="+mn-lt"/>
                <a:cs typeface="+mn-lt"/>
              </a:rPr>
              <a:t>is</a:t>
            </a:r>
            <a:r>
              <a:rPr lang="sk-SK" sz="2000" dirty="0">
                <a:ea typeface="+mn-lt"/>
                <a:cs typeface="+mn-lt"/>
              </a:rPr>
              <a:t> </a:t>
            </a:r>
            <a:r>
              <a:rPr lang="sk-SK" sz="2000" dirty="0" err="1">
                <a:ea typeface="+mn-lt"/>
                <a:cs typeface="+mn-lt"/>
              </a:rPr>
              <a:t>building</a:t>
            </a:r>
            <a:r>
              <a:rPr lang="sk-SK" sz="2000" dirty="0">
                <a:ea typeface="+mn-lt"/>
                <a:cs typeface="+mn-lt"/>
              </a:rPr>
              <a:t> and </a:t>
            </a:r>
            <a:r>
              <a:rPr lang="sk-SK" sz="2000" dirty="0" err="1">
                <a:ea typeface="+mn-lt"/>
                <a:cs typeface="+mn-lt"/>
              </a:rPr>
              <a:t>modernizing</a:t>
            </a:r>
            <a:r>
              <a:rPr lang="sk-SK" sz="2000" dirty="0">
                <a:ea typeface="+mn-lt"/>
                <a:cs typeface="+mn-lt"/>
              </a:rPr>
              <a:t> </a:t>
            </a:r>
            <a:r>
              <a:rPr lang="sk-SK" sz="2000" dirty="0" err="1">
                <a:ea typeface="+mn-lt"/>
                <a:cs typeface="+mn-lt"/>
              </a:rPr>
              <a:t>production</a:t>
            </a:r>
            <a:r>
              <a:rPr lang="sk-SK" sz="2000" dirty="0">
                <a:ea typeface="+mn-lt"/>
                <a:cs typeface="+mn-lt"/>
              </a:rPr>
              <a:t> </a:t>
            </a:r>
            <a:r>
              <a:rPr lang="sk-SK" sz="2000" dirty="0" err="1">
                <a:ea typeface="+mn-lt"/>
                <a:cs typeface="+mn-lt"/>
              </a:rPr>
              <a:t>facilities</a:t>
            </a:r>
            <a:r>
              <a:rPr lang="sk-SK" sz="2000" dirty="0">
                <a:ea typeface="+mn-lt"/>
                <a:cs typeface="+mn-lt"/>
              </a:rPr>
              <a:t>, </a:t>
            </a:r>
            <a:r>
              <a:rPr lang="sk-SK" sz="2000" dirty="0" err="1">
                <a:ea typeface="+mn-lt"/>
                <a:cs typeface="+mn-lt"/>
              </a:rPr>
              <a:t>implementing</a:t>
            </a:r>
            <a:r>
              <a:rPr lang="sk-SK" sz="2000" dirty="0">
                <a:ea typeface="+mn-lt"/>
                <a:cs typeface="+mn-lt"/>
              </a:rPr>
              <a:t> </a:t>
            </a:r>
            <a:r>
              <a:rPr lang="sk-SK" sz="2000" dirty="0" err="1">
                <a:ea typeface="+mn-lt"/>
                <a:cs typeface="+mn-lt"/>
              </a:rPr>
              <a:t>innovative</a:t>
            </a:r>
            <a:r>
              <a:rPr lang="sk-SK" sz="2000" dirty="0">
                <a:ea typeface="+mn-lt"/>
                <a:cs typeface="+mn-lt"/>
              </a:rPr>
              <a:t> </a:t>
            </a:r>
            <a:r>
              <a:rPr lang="sk-SK" sz="2000" dirty="0" err="1">
                <a:ea typeface="+mn-lt"/>
                <a:cs typeface="+mn-lt"/>
              </a:rPr>
              <a:t>solutions</a:t>
            </a:r>
            <a:r>
              <a:rPr lang="sk-SK" sz="2000" dirty="0">
                <a:ea typeface="+mn-lt"/>
                <a:cs typeface="+mn-lt"/>
              </a:rPr>
              <a:t>, and </a:t>
            </a:r>
            <a:r>
              <a:rPr lang="sk-SK" sz="2000" dirty="0" err="1">
                <a:ea typeface="+mn-lt"/>
                <a:cs typeface="+mn-lt"/>
              </a:rPr>
              <a:t>thus</a:t>
            </a:r>
            <a:r>
              <a:rPr lang="sk-SK" sz="2000" dirty="0">
                <a:ea typeface="+mn-lt"/>
                <a:cs typeface="+mn-lt"/>
              </a:rPr>
              <a:t> </a:t>
            </a:r>
            <a:r>
              <a:rPr lang="sk-SK" sz="2000" dirty="0" err="1">
                <a:ea typeface="+mn-lt"/>
                <a:cs typeface="+mn-lt"/>
              </a:rPr>
              <a:t>enhancing</a:t>
            </a:r>
            <a:r>
              <a:rPr lang="sk-SK" sz="2000" dirty="0">
                <a:ea typeface="+mn-lt"/>
                <a:cs typeface="+mn-lt"/>
              </a:rPr>
              <a:t> </a:t>
            </a:r>
            <a:r>
              <a:rPr lang="sk-SK" sz="2000" dirty="0" err="1">
                <a:ea typeface="+mn-lt"/>
                <a:cs typeface="+mn-lt"/>
              </a:rPr>
              <a:t>the</a:t>
            </a:r>
            <a:r>
              <a:rPr lang="sk-SK" sz="2000" dirty="0">
                <a:ea typeface="+mn-lt"/>
                <a:cs typeface="+mn-lt"/>
              </a:rPr>
              <a:t> </a:t>
            </a:r>
            <a:r>
              <a:rPr lang="sk-SK" sz="2000" dirty="0" err="1">
                <a:ea typeface="+mn-lt"/>
                <a:cs typeface="+mn-lt"/>
              </a:rPr>
              <a:t>quality</a:t>
            </a:r>
            <a:r>
              <a:rPr lang="sk-SK" sz="2000" dirty="0">
                <a:ea typeface="+mn-lt"/>
                <a:cs typeface="+mn-lt"/>
              </a:rPr>
              <a:t> of </a:t>
            </a:r>
            <a:r>
              <a:rPr lang="sk-SK" sz="2000" dirty="0" err="1">
                <a:ea typeface="+mn-lt"/>
                <a:cs typeface="+mn-lt"/>
              </a:rPr>
              <a:t>the</a:t>
            </a:r>
            <a:r>
              <a:rPr lang="sk-SK" sz="2000" dirty="0">
                <a:ea typeface="+mn-lt"/>
                <a:cs typeface="+mn-lt"/>
              </a:rPr>
              <a:t> </a:t>
            </a:r>
            <a:r>
              <a:rPr lang="sk-SK" sz="2000" dirty="0" err="1">
                <a:ea typeface="+mn-lt"/>
                <a:cs typeface="+mn-lt"/>
              </a:rPr>
              <a:t>wines</a:t>
            </a:r>
            <a:r>
              <a:rPr lang="sk-SK" sz="2000" dirty="0">
                <a:ea typeface="+mn-lt"/>
                <a:cs typeface="+mn-lt"/>
              </a:rPr>
              <a:t> </a:t>
            </a:r>
            <a:r>
              <a:rPr lang="sk-SK" sz="2000" dirty="0" err="1">
                <a:ea typeface="+mn-lt"/>
                <a:cs typeface="+mn-lt"/>
              </a:rPr>
              <a:t>produced</a:t>
            </a:r>
            <a:r>
              <a:rPr lang="sk-SK" sz="2000" dirty="0">
                <a:ea typeface="+mn-lt"/>
                <a:cs typeface="+mn-lt"/>
              </a:rPr>
              <a:t>. </a:t>
            </a:r>
            <a:r>
              <a:rPr lang="sk-SK" sz="2000" dirty="0" err="1">
                <a:ea typeface="+mn-lt"/>
                <a:cs typeface="+mn-lt"/>
              </a:rPr>
              <a:t>His</a:t>
            </a:r>
            <a:r>
              <a:rPr lang="sk-SK" sz="2000" dirty="0">
                <a:ea typeface="+mn-lt"/>
                <a:cs typeface="+mn-lt"/>
              </a:rPr>
              <a:t> </a:t>
            </a:r>
            <a:r>
              <a:rPr lang="sk-SK" sz="2000" dirty="0" err="1">
                <a:ea typeface="+mn-lt"/>
                <a:cs typeface="+mn-lt"/>
              </a:rPr>
              <a:t>wines</a:t>
            </a:r>
            <a:r>
              <a:rPr lang="sk-SK" sz="2000" dirty="0">
                <a:ea typeface="+mn-lt"/>
                <a:cs typeface="+mn-lt"/>
              </a:rPr>
              <a:t> are a testament to </a:t>
            </a:r>
            <a:r>
              <a:rPr lang="sk-SK" sz="2000" dirty="0" err="1">
                <a:ea typeface="+mn-lt"/>
                <a:cs typeface="+mn-lt"/>
              </a:rPr>
              <a:t>the</a:t>
            </a:r>
            <a:r>
              <a:rPr lang="sk-SK" sz="2000" dirty="0">
                <a:ea typeface="+mn-lt"/>
                <a:cs typeface="+mn-lt"/>
              </a:rPr>
              <a:t> </a:t>
            </a:r>
            <a:r>
              <a:rPr lang="sk-SK" sz="2000" dirty="0" err="1">
                <a:ea typeface="+mn-lt"/>
                <a:cs typeface="+mn-lt"/>
              </a:rPr>
              <a:t>hard</a:t>
            </a:r>
            <a:r>
              <a:rPr lang="sk-SK" sz="2000" dirty="0">
                <a:ea typeface="+mn-lt"/>
                <a:cs typeface="+mn-lt"/>
              </a:rPr>
              <a:t> and </a:t>
            </a:r>
            <a:r>
              <a:rPr lang="sk-SK" sz="2000" dirty="0" err="1">
                <a:ea typeface="+mn-lt"/>
                <a:cs typeface="+mn-lt"/>
              </a:rPr>
              <a:t>diligent</a:t>
            </a:r>
            <a:r>
              <a:rPr lang="sk-SK" sz="2000" dirty="0">
                <a:ea typeface="+mn-lt"/>
                <a:cs typeface="+mn-lt"/>
              </a:rPr>
              <a:t> </a:t>
            </a:r>
            <a:r>
              <a:rPr lang="sk-SK" sz="2000" dirty="0" err="1">
                <a:ea typeface="+mn-lt"/>
                <a:cs typeface="+mn-lt"/>
              </a:rPr>
              <a:t>work</a:t>
            </a:r>
            <a:r>
              <a:rPr lang="sk-SK" sz="2000" dirty="0">
                <a:ea typeface="+mn-lt"/>
                <a:cs typeface="+mn-lt"/>
              </a:rPr>
              <a:t> of a </a:t>
            </a:r>
            <a:r>
              <a:rPr lang="sk-SK" sz="2000" dirty="0" err="1">
                <a:ea typeface="+mn-lt"/>
                <a:cs typeface="+mn-lt"/>
              </a:rPr>
              <a:t>winemaker</a:t>
            </a:r>
            <a:r>
              <a:rPr lang="sk-SK" sz="2000" dirty="0">
                <a:ea typeface="+mn-lt"/>
                <a:cs typeface="+mn-lt"/>
              </a:rPr>
              <a:t>.</a:t>
            </a:r>
            <a:endParaRPr lang="sk-SK" sz="2000" dirty="0"/>
          </a:p>
        </p:txBody>
      </p:sp>
      <p:sp>
        <p:nvSpPr>
          <p:cNvPr id="4" name="Zástupný objekt pre číslo snímky 3">
            <a:extLst>
              <a:ext uri="{FF2B5EF4-FFF2-40B4-BE49-F238E27FC236}">
                <a16:creationId xmlns:a16="http://schemas.microsoft.com/office/drawing/2014/main" xmlns="" id="{3EE19B97-FA35-ADF8-7D8A-6B885F4C07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Obrázok 4" descr="Obrázok, na ktorom je logo, písmo, grafika, symbol&#10;&#10;Automaticky generovaný popis">
            <a:extLst>
              <a:ext uri="{FF2B5EF4-FFF2-40B4-BE49-F238E27FC236}">
                <a16:creationId xmlns:a16="http://schemas.microsoft.com/office/drawing/2014/main" xmlns="" id="{5466585C-1BA5-5D8D-823D-5A8670EE6B7E}"/>
              </a:ext>
            </a:extLst>
          </p:cNvPr>
          <p:cNvPicPr>
            <a:picLocks noChangeAspect="1"/>
          </p:cNvPicPr>
          <p:nvPr/>
        </p:nvPicPr>
        <p:blipFill>
          <a:blip r:embed="rId2" cstate="print"/>
          <a:stretch>
            <a:fillRect/>
          </a:stretch>
        </p:blipFill>
        <p:spPr>
          <a:xfrm>
            <a:off x="834981" y="244819"/>
            <a:ext cx="1316253" cy="1796364"/>
          </a:xfrm>
          <a:prstGeom prst="rect">
            <a:avLst/>
          </a:prstGeom>
        </p:spPr>
      </p:pic>
      <p:pic>
        <p:nvPicPr>
          <p:cNvPr id="6" name="Obrázok 5" descr="Obrázok, na ktorom je umenie, dvere, železo, kresba&#10;&#10;Automaticky generovaný popis">
            <a:extLst>
              <a:ext uri="{FF2B5EF4-FFF2-40B4-BE49-F238E27FC236}">
                <a16:creationId xmlns:a16="http://schemas.microsoft.com/office/drawing/2014/main" xmlns="" id="{705F7F80-5851-A1E7-784C-67F3BEEA5AD1}"/>
              </a:ext>
            </a:extLst>
          </p:cNvPr>
          <p:cNvPicPr>
            <a:picLocks noChangeAspect="1"/>
          </p:cNvPicPr>
          <p:nvPr/>
        </p:nvPicPr>
        <p:blipFill>
          <a:blip r:embed="rId3" cstate="print"/>
          <a:stretch>
            <a:fillRect/>
          </a:stretch>
        </p:blipFill>
        <p:spPr>
          <a:xfrm>
            <a:off x="7679573" y="247135"/>
            <a:ext cx="4267503" cy="6353432"/>
          </a:xfrm>
          <a:prstGeom prst="rect">
            <a:avLst/>
          </a:prstGeom>
        </p:spPr>
      </p:pic>
      <p:pic>
        <p:nvPicPr>
          <p:cNvPr id="7" name="Obrázok 6" descr="Obrázok, na ktorom je sklenená fľaša, nápoj, vínová fľaša, víno&#10;&#10;Automaticky generovaný popis">
            <a:extLst>
              <a:ext uri="{FF2B5EF4-FFF2-40B4-BE49-F238E27FC236}">
                <a16:creationId xmlns:a16="http://schemas.microsoft.com/office/drawing/2014/main" xmlns="" id="{EDA0B1D9-C3F9-F73A-DFA2-10D6C31FC314}"/>
              </a:ext>
            </a:extLst>
          </p:cNvPr>
          <p:cNvPicPr>
            <a:picLocks noChangeAspect="1"/>
          </p:cNvPicPr>
          <p:nvPr/>
        </p:nvPicPr>
        <p:blipFill>
          <a:blip r:embed="rId4" cstate="print"/>
          <a:stretch>
            <a:fillRect/>
          </a:stretch>
        </p:blipFill>
        <p:spPr>
          <a:xfrm>
            <a:off x="214541" y="1347026"/>
            <a:ext cx="7336475" cy="4933627"/>
          </a:xfrm>
          <a:prstGeom prst="rect">
            <a:avLst/>
          </a:prstGeom>
        </p:spPr>
      </p:pic>
      <p:pic>
        <p:nvPicPr>
          <p:cNvPr id="8" name="Obrázok 7" descr="Obrázok, na ktorom je exteriér, kuchynské náčinie, obrus, rastlina&#10;&#10;Automaticky generovaný popis">
            <a:extLst>
              <a:ext uri="{FF2B5EF4-FFF2-40B4-BE49-F238E27FC236}">
                <a16:creationId xmlns:a16="http://schemas.microsoft.com/office/drawing/2014/main" xmlns="" id="{7A61856E-2440-9233-DFBF-BB009C86FF7D}"/>
              </a:ext>
            </a:extLst>
          </p:cNvPr>
          <p:cNvPicPr>
            <a:picLocks noChangeAspect="1"/>
          </p:cNvPicPr>
          <p:nvPr/>
        </p:nvPicPr>
        <p:blipFill>
          <a:blip r:embed="rId5" cstate="print"/>
          <a:stretch>
            <a:fillRect/>
          </a:stretch>
        </p:blipFill>
        <p:spPr>
          <a:xfrm>
            <a:off x="2912390" y="245390"/>
            <a:ext cx="6354306" cy="6341390"/>
          </a:xfrm>
          <a:prstGeom prst="rect">
            <a:avLst/>
          </a:prstGeom>
        </p:spPr>
      </p:pic>
    </p:spTree>
    <p:extLst>
      <p:ext uri="{BB962C8B-B14F-4D97-AF65-F5344CB8AC3E}">
        <p14:creationId xmlns:p14="http://schemas.microsoft.com/office/powerpoint/2010/main" xmlns="" val="1613599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c 11">
            <a:extLst>
              <a:ext uri="{FF2B5EF4-FFF2-40B4-BE49-F238E27FC236}">
                <a16:creationId xmlns:a16="http://schemas.microsoft.com/office/drawing/2014/main" xmlns=""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xmlns="" id="{A3EFC752-AC97-DD14-F744-490372ABE500}"/>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gn="l"/>
            <a:r>
              <a:rPr lang="en-US" sz="4400" b="1" kern="1200" spc="0">
                <a:solidFill>
                  <a:schemeClr val="tx1"/>
                </a:solidFill>
                <a:latin typeface="+mj-lt"/>
                <a:ea typeface="+mj-ea"/>
                <a:cs typeface="+mj-cs"/>
              </a:rPr>
              <a:t>Vatra Design and Vatra WINE</a:t>
            </a:r>
            <a:endParaRPr lang="en-US" sz="4400" kern="1200">
              <a:solidFill>
                <a:schemeClr val="tx1"/>
              </a:solidFill>
              <a:latin typeface="+mj-lt"/>
              <a:ea typeface="+mj-ea"/>
              <a:cs typeface="+mj-cs"/>
            </a:endParaRPr>
          </a:p>
        </p:txBody>
      </p:sp>
      <p:sp>
        <p:nvSpPr>
          <p:cNvPr id="14" name="Freeform: Shape 13">
            <a:extLst>
              <a:ext uri="{FF2B5EF4-FFF2-40B4-BE49-F238E27FC236}">
                <a16:creationId xmlns:a16="http://schemas.microsoft.com/office/drawing/2014/main" xmlns=""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Mapa">
            <a:extLst>
              <a:ext uri="{FF2B5EF4-FFF2-40B4-BE49-F238E27FC236}">
                <a16:creationId xmlns:a16="http://schemas.microsoft.com/office/drawing/2014/main" xmlns="" id="{0EA3EE50-A13F-E928-930E-77C9FE63E355}"/>
              </a:ext>
            </a:extLst>
          </p:cNvPr>
          <p:cNvPicPr>
            <a:picLocks noChangeAspect="1"/>
          </p:cNvPicPr>
          <p:nvPr/>
        </p:nvPicPr>
        <p:blipFill>
          <a:blip r:embed="rId2" cstate="print"/>
          <a:stretch>
            <a:fillRect/>
          </a:stretch>
        </p:blipFill>
        <p:spPr>
          <a:xfrm>
            <a:off x="661993" y="2070502"/>
            <a:ext cx="4777381" cy="271200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Zástupný objekt pre obsah 2">
            <a:extLst>
              <a:ext uri="{FF2B5EF4-FFF2-40B4-BE49-F238E27FC236}">
                <a16:creationId xmlns:a16="http://schemas.microsoft.com/office/drawing/2014/main" xmlns="" id="{CCC63161-CC96-E457-9DA8-8D3358FA3CE0}"/>
              </a:ext>
            </a:extLst>
          </p:cNvPr>
          <p:cNvSpPr>
            <a:spLocks noGrp="1"/>
          </p:cNvSpPr>
          <p:nvPr>
            <p:ph sz="quarter" idx="35"/>
          </p:nvPr>
        </p:nvSpPr>
        <p:spPr>
          <a:xfrm>
            <a:off x="5894962" y="1984443"/>
            <a:ext cx="5458838" cy="4192520"/>
          </a:xfrm>
        </p:spPr>
        <p:txBody>
          <a:bodyPr vert="horz" lIns="91440" tIns="45720" rIns="91440" bIns="45720" rtlCol="0" anchor="t">
            <a:normAutofit/>
          </a:bodyPr>
          <a:lstStyle/>
          <a:p>
            <a:pPr indent="-228600">
              <a:buFont typeface="Arial" panose="020B0604020202020204" pitchFamily="34" charset="0"/>
              <a:buChar char="•"/>
            </a:pPr>
            <a:r>
              <a:rPr lang="en-US" sz="1800" dirty="0" err="1"/>
              <a:t>Vatra</a:t>
            </a:r>
            <a:r>
              <a:rPr lang="en-US" sz="1800" dirty="0"/>
              <a:t> WINE is a family winery passed down through generations. The current owner and passionate winemaker, Michal </a:t>
            </a:r>
            <a:r>
              <a:rPr lang="en-US" sz="1800" dirty="0" err="1"/>
              <a:t>Vatra</a:t>
            </a:r>
            <a:r>
              <a:rPr lang="en-US" sz="1800" dirty="0"/>
              <a:t>, has ensured the modernization and prosperity of this small regional winery through the production of high-quality wines and direct customer presentations at the historic winery estate, Stará Hora.</a:t>
            </a:r>
            <a:endParaRPr lang="sk-SK" sz="1800" dirty="0"/>
          </a:p>
          <a:p>
            <a:pPr indent="-228600">
              <a:buFont typeface="Arial" panose="020B0604020202020204" pitchFamily="34" charset="0"/>
              <a:buChar char="•"/>
            </a:pPr>
            <a:r>
              <a:rPr lang="en-US" sz="1800" dirty="0"/>
              <a:t> He is actively building and modernizing production facilities, implementing innovative solutions to enhance the quality of the wines. His products are a testament to the hard work and dedication of a winemaker who cultivates native grape varieties in an environmentally friendly manner to produce exceptional wines.</a:t>
            </a:r>
          </a:p>
        </p:txBody>
      </p:sp>
      <p:sp>
        <p:nvSpPr>
          <p:cNvPr id="4" name="Zástupný objekt pre číslo snímky 3">
            <a:extLst>
              <a:ext uri="{FF2B5EF4-FFF2-40B4-BE49-F238E27FC236}">
                <a16:creationId xmlns:a16="http://schemas.microsoft.com/office/drawing/2014/main" xmlns="" id="{03C042B3-8F45-3488-C25C-E768705CDFC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177053609"/>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Obrázok 5" descr="Obrázok, na ktorom je železo, vnútri, brána, mriežka/mreža&#10;&#10;Automaticky generovaný popis">
            <a:extLst>
              <a:ext uri="{FF2B5EF4-FFF2-40B4-BE49-F238E27FC236}">
                <a16:creationId xmlns:a16="http://schemas.microsoft.com/office/drawing/2014/main" xmlns="" id="{9B55AF35-749F-6995-9177-D16C98F21D22}"/>
              </a:ext>
            </a:extLst>
          </p:cNvPr>
          <p:cNvPicPr>
            <a:picLocks noChangeAspect="1"/>
          </p:cNvPicPr>
          <p:nvPr/>
        </p:nvPicPr>
        <p:blipFill>
          <a:blip r:embed="rId2" cstate="print"/>
          <a:srcRect b="5436"/>
          <a:stretch/>
        </p:blipFill>
        <p:spPr>
          <a:xfrm>
            <a:off x="1" y="10"/>
            <a:ext cx="9386595" cy="6857990"/>
          </a:xfrm>
          <a:prstGeom prst="rect">
            <a:avLst/>
          </a:prstGeom>
        </p:spPr>
      </p:pic>
      <p:sp>
        <p:nvSpPr>
          <p:cNvPr id="13" name="Rectangle 1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Zástupný objekt pre obsah 2">
            <a:extLst>
              <a:ext uri="{FF2B5EF4-FFF2-40B4-BE49-F238E27FC236}">
                <a16:creationId xmlns:a16="http://schemas.microsoft.com/office/drawing/2014/main" xmlns="" id="{CA619EC2-FA83-4DA5-7A86-CFB158348946}"/>
              </a:ext>
            </a:extLst>
          </p:cNvPr>
          <p:cNvSpPr>
            <a:spLocks noGrp="1"/>
          </p:cNvSpPr>
          <p:nvPr>
            <p:ph sz="quarter" idx="35"/>
          </p:nvPr>
        </p:nvSpPr>
        <p:spPr>
          <a:xfrm>
            <a:off x="8231826" y="326571"/>
            <a:ext cx="3869978" cy="6270172"/>
          </a:xfrm>
        </p:spPr>
        <p:txBody>
          <a:bodyPr vert="horz" lIns="91440" tIns="45720" rIns="91440" bIns="45720" rtlCol="0" anchor="t">
            <a:noAutofit/>
          </a:bodyPr>
          <a:lstStyle/>
          <a:p>
            <a:r>
              <a:rPr lang="en-US" sz="1800" dirty="0" err="1"/>
              <a:t>Vatra</a:t>
            </a:r>
            <a:r>
              <a:rPr lang="en-US" sz="1800" dirty="0"/>
              <a:t> Design embodies the essence of traditional blacksmith craftsmanship.</a:t>
            </a:r>
            <a:endParaRPr lang="sk-SK" sz="1800" dirty="0"/>
          </a:p>
          <a:p>
            <a:r>
              <a:rPr lang="en-US" sz="1800" dirty="0"/>
              <a:t>Handcrafted metal products are created through the heat of the forge, with designs inspired by the 1960s and 1970s.</a:t>
            </a:r>
            <a:endParaRPr lang="sk-SK" sz="1800" dirty="0"/>
          </a:p>
          <a:p>
            <a:r>
              <a:rPr lang="en-US" sz="1800" dirty="0"/>
              <a:t>An example of their work includes the restoration of an old, neglected cellar grille:</a:t>
            </a:r>
            <a:endParaRPr lang="sk-SK" sz="1800" dirty="0"/>
          </a:p>
          <a:p>
            <a:pPr marL="285750" indent="-285750">
              <a:buFont typeface="Arial" panose="020B0604020202020204" pitchFamily="34" charset="0"/>
              <a:buChar char="•"/>
            </a:pPr>
            <a:r>
              <a:rPr lang="en-US" sz="1800" dirty="0"/>
              <a:t>replacing rotted and rusted parts with newly manufactured components, sandblasting and hot-dip galvanizing the metal, and finally applying a rustic paint finish and copper patina.</a:t>
            </a:r>
            <a:endParaRPr lang="sk-SK" sz="1800" dirty="0"/>
          </a:p>
          <a:p>
            <a:pPr marL="285750" indent="-285750">
              <a:buFont typeface="Arial" panose="020B0604020202020204" pitchFamily="34" charset="0"/>
              <a:buChar char="•"/>
            </a:pPr>
            <a:r>
              <a:rPr lang="en-US" sz="1800" dirty="0"/>
              <a:t>This process results in a masterful piece created through recycling, blending the heritage of past generations with the modern design of a skilled blacksmith.</a:t>
            </a:r>
            <a:endParaRPr lang="sk-SK" dirty="0"/>
          </a:p>
        </p:txBody>
      </p:sp>
    </p:spTree>
    <p:extLst>
      <p:ext uri="{BB962C8B-B14F-4D97-AF65-F5344CB8AC3E}">
        <p14:creationId xmlns:p14="http://schemas.microsoft.com/office/powerpoint/2010/main" xmlns="" val="371689206"/>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objekt pre obsah 3" descr="Región Hont | Región Hont">
            <a:extLst>
              <a:ext uri="{FF2B5EF4-FFF2-40B4-BE49-F238E27FC236}">
                <a16:creationId xmlns:a16="http://schemas.microsoft.com/office/drawing/2014/main" xmlns="" id="{2801BDA4-970D-D092-3E71-424AB67146E7}"/>
              </a:ext>
            </a:extLst>
          </p:cNvPr>
          <p:cNvPicPr>
            <a:picLocks noGrp="1" noChangeAspect="1"/>
          </p:cNvPicPr>
          <p:nvPr>
            <p:ph sz="quarter" idx="35"/>
          </p:nvPr>
        </p:nvPicPr>
        <p:blipFill>
          <a:blip r:embed="rId2" cstate="print"/>
          <a:srcRect t="15690" b="563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Nadpis 1">
            <a:extLst>
              <a:ext uri="{FF2B5EF4-FFF2-40B4-BE49-F238E27FC236}">
                <a16:creationId xmlns:a16="http://schemas.microsoft.com/office/drawing/2014/main" xmlns="" id="{94648C03-2220-9364-1F72-DCBD8D18BA6F}"/>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sz="3600" b="1">
                <a:solidFill>
                  <a:schemeClr val="tx1">
                    <a:lumMod val="85000"/>
                    <a:lumOff val="15000"/>
                  </a:schemeClr>
                </a:solidFill>
              </a:rPr>
              <a:t>Thank you for your attention.</a:t>
            </a:r>
          </a:p>
        </p:txBody>
      </p:sp>
      <p:cxnSp>
        <p:nvCxnSpPr>
          <p:cNvPr id="11"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9351511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5C6FAD9-E47F-4B85-A4F9-01141E66B2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0834" y="1346946"/>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2" name="Rectangle 21">
            <a:extLst>
              <a:ext uri="{FF2B5EF4-FFF2-40B4-BE49-F238E27FC236}">
                <a16:creationId xmlns:a16="http://schemas.microsoft.com/office/drawing/2014/main" xmlns="" id="{25B4D5C2-119A-4EDD-B133-0AB95E13B5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0834" y="4299696"/>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4" name="Rectangle 23">
            <a:extLst>
              <a:ext uri="{FF2B5EF4-FFF2-40B4-BE49-F238E27FC236}">
                <a16:creationId xmlns:a16="http://schemas.microsoft.com/office/drawing/2014/main" xmlns="" id="{9156409A-DE97-4AEE-9F01-B945ED0FE5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0834" y="1484779"/>
            <a:ext cx="10222992" cy="2743200"/>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26" name="Group 25">
            <a:extLst>
              <a:ext uri="{FF2B5EF4-FFF2-40B4-BE49-F238E27FC236}">
                <a16:creationId xmlns:a16="http://schemas.microsoft.com/office/drawing/2014/main" xmlns="" id="{3D54EEE6-F9E7-4CBE-A820-AA9911D92AA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649215" y="4068923"/>
            <a:ext cx="1080904" cy="1080902"/>
            <a:chOff x="9685338" y="4460675"/>
            <a:chExt cx="1080904" cy="1080902"/>
          </a:xfrm>
        </p:grpSpPr>
        <p:sp>
          <p:nvSpPr>
            <p:cNvPr id="27" name="Oval 26">
              <a:extLst>
                <a:ext uri="{FF2B5EF4-FFF2-40B4-BE49-F238E27FC236}">
                  <a16:creationId xmlns:a16="http://schemas.microsoft.com/office/drawing/2014/main" xmlns="" id="{C5669BB3-665C-4AE6-916A-9600A6995F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cstate="print">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8" name="Oval 27">
              <a:extLst>
                <a:ext uri="{FF2B5EF4-FFF2-40B4-BE49-F238E27FC236}">
                  <a16:creationId xmlns:a16="http://schemas.microsoft.com/office/drawing/2014/main" xmlns="" id="{202D4491-AED6-44D9-B5BE-EE7ED84366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useBgFill="1">
        <p:nvSpPr>
          <p:cNvPr id="30" name="Rectangle 29">
            <a:extLst>
              <a:ext uri="{FF2B5EF4-FFF2-40B4-BE49-F238E27FC236}">
                <a16:creationId xmlns:a16="http://schemas.microsoft.com/office/drawing/2014/main" xmlns="" id="{8189E48F-5721-4129-82FB-FD03D3B230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8"/>
            <a:ext cx="12192000" cy="685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 name="Obrázok 14">
            <a:extLst>
              <a:ext uri="{FF2B5EF4-FFF2-40B4-BE49-F238E27FC236}">
                <a16:creationId xmlns:a16="http://schemas.microsoft.com/office/drawing/2014/main" xmlns="" id="{BE00966B-0C7C-F4F9-767E-F9D0FAA9350D}"/>
              </a:ext>
            </a:extLst>
          </p:cNvPr>
          <p:cNvPicPr>
            <a:picLocks noChangeAspect="1"/>
          </p:cNvPicPr>
          <p:nvPr/>
        </p:nvPicPr>
        <p:blipFill>
          <a:blip r:embed="rId6" cstate="print">
            <a:alphaModFix amt="80000"/>
          </a:blip>
          <a:srcRect t="18666" b="8303"/>
          <a:stretch/>
        </p:blipFill>
        <p:spPr>
          <a:xfrm>
            <a:off x="20" y="-4"/>
            <a:ext cx="12191980" cy="6855958"/>
          </a:xfrm>
          <a:prstGeom prst="rect">
            <a:avLst/>
          </a:prstGeom>
        </p:spPr>
      </p:pic>
      <p:sp>
        <p:nvSpPr>
          <p:cNvPr id="32" name="Rectangle 31">
            <a:extLst>
              <a:ext uri="{FF2B5EF4-FFF2-40B4-BE49-F238E27FC236}">
                <a16:creationId xmlns:a16="http://schemas.microsoft.com/office/drawing/2014/main" xmlns="" id="{9D63DE26-5740-4518-960F-AB44D24EAB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blipFill dpi="0" rotWithShape="1">
            <a:blip r:embed="rId7" cstate="print">
              <a:alphaModFix amt="30000"/>
              <a:duotone>
                <a:prstClr val="black"/>
                <a:schemeClr val="accent1">
                  <a:tint val="45000"/>
                  <a:satMod val="400000"/>
                </a:schemeClr>
              </a:duotone>
              <a:extLst>
                <a:ext uri="{BEBA8EAE-BF5A-486C-A8C5-ECC9F3942E4B}">
                  <a14:imgProps xmlns:a14="http://schemas.microsoft.com/office/drawing/2010/main" xmlns="">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0C0D6086-F8CD-7F35-9EA6-C53D8A6DED3D}"/>
              </a:ext>
            </a:extLst>
          </p:cNvPr>
          <p:cNvSpPr>
            <a:spLocks noGrp="1"/>
          </p:cNvSpPr>
          <p:nvPr>
            <p:ph type="title"/>
          </p:nvPr>
        </p:nvSpPr>
        <p:spPr>
          <a:xfrm>
            <a:off x="1051560" y="1432223"/>
            <a:ext cx="4856259" cy="3035808"/>
          </a:xfrm>
        </p:spPr>
        <p:txBody>
          <a:bodyPr vert="horz" lIns="91440" tIns="45720" rIns="91440" bIns="45720" rtlCol="0" anchor="ctr">
            <a:normAutofit/>
          </a:bodyPr>
          <a:lstStyle/>
          <a:p>
            <a:pPr>
              <a:lnSpc>
                <a:spcPct val="80000"/>
              </a:lnSpc>
            </a:pPr>
            <a:r>
              <a:rPr lang="en-US" sz="6600" dirty="0" err="1">
                <a:solidFill>
                  <a:schemeClr val="tx1"/>
                </a:solidFill>
                <a:latin typeface="Aptos Narrow" panose="020B0004020202020204" pitchFamily="34" charset="0"/>
              </a:rPr>
              <a:t>Unmedy</a:t>
            </a:r>
            <a:r>
              <a:rPr lang="en-US" sz="6600" dirty="0">
                <a:solidFill>
                  <a:schemeClr val="tx1"/>
                </a:solidFill>
                <a:latin typeface="Aptos Narrow" panose="020B0004020202020204" pitchFamily="34" charset="0"/>
              </a:rPr>
              <a:t> </a:t>
            </a:r>
            <a:r>
              <a:rPr lang="en-US" sz="6600" dirty="0" err="1">
                <a:solidFill>
                  <a:schemeClr val="tx1"/>
                </a:solidFill>
                <a:latin typeface="Aptos Narrow" panose="020B0004020202020204" pitchFamily="34" charset="0"/>
              </a:rPr>
              <a:t>včelárstvo</a:t>
            </a:r>
            <a:r>
              <a:rPr lang="en-US" sz="6600" dirty="0">
                <a:solidFill>
                  <a:schemeClr val="tx1"/>
                </a:solidFill>
                <a:latin typeface="Aptos Narrow" panose="020B0004020202020204" pitchFamily="34" charset="0"/>
              </a:rPr>
              <a:t> </a:t>
            </a:r>
            <a:r>
              <a:rPr lang="en-US" sz="6600" dirty="0" err="1">
                <a:solidFill>
                  <a:schemeClr val="tx1"/>
                </a:solidFill>
                <a:latin typeface="Aptos Narrow" panose="020B0004020202020204" pitchFamily="34" charset="0"/>
              </a:rPr>
              <a:t>Uňatín</a:t>
            </a:r>
            <a:endParaRPr lang="en-US" sz="6600" dirty="0">
              <a:solidFill>
                <a:schemeClr val="tx1"/>
              </a:solidFill>
              <a:latin typeface="Aptos Narrow" panose="020B0004020202020204" pitchFamily="34" charset="0"/>
            </a:endParaRPr>
          </a:p>
        </p:txBody>
      </p:sp>
      <p:sp>
        <p:nvSpPr>
          <p:cNvPr id="34" name="Freeform: Shape 33">
            <a:extLst>
              <a:ext uri="{FF2B5EF4-FFF2-40B4-BE49-F238E27FC236}">
                <a16:creationId xmlns:a16="http://schemas.microsoft.com/office/drawing/2014/main" xmlns="" id="{1E772779-17E0-416B-BB00-CAAF735A8E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2256" y="659932"/>
            <a:ext cx="6028218" cy="6198068"/>
          </a:xfrm>
          <a:custGeom>
            <a:avLst/>
            <a:gdLst>
              <a:gd name="connsiteX0" fmla="*/ 3823588 w 6028218"/>
              <a:gd name="connsiteY0" fmla="*/ 0 h 6198068"/>
              <a:gd name="connsiteX1" fmla="*/ 5961393 w 6028218"/>
              <a:gd name="connsiteY1" fmla="*/ 653009 h 6198068"/>
              <a:gd name="connsiteX2" fmla="*/ 6028218 w 6028218"/>
              <a:gd name="connsiteY2" fmla="*/ 702980 h 6198068"/>
              <a:gd name="connsiteX3" fmla="*/ 6028218 w 6028218"/>
              <a:gd name="connsiteY3" fmla="*/ 1206244 h 6198068"/>
              <a:gd name="connsiteX4" fmla="*/ 6001306 w 6028218"/>
              <a:gd name="connsiteY4" fmla="*/ 1181785 h 6198068"/>
              <a:gd name="connsiteX5" fmla="*/ 3823589 w 6028218"/>
              <a:gd name="connsiteY5" fmla="*/ 400005 h 6198068"/>
              <a:gd name="connsiteX6" fmla="*/ 400005 w 6028218"/>
              <a:gd name="connsiteY6" fmla="*/ 3823589 h 6198068"/>
              <a:gd name="connsiteX7" fmla="*/ 1181786 w 6028218"/>
              <a:gd name="connsiteY7" fmla="*/ 6001307 h 6198068"/>
              <a:gd name="connsiteX8" fmla="*/ 1360615 w 6028218"/>
              <a:gd name="connsiteY8" fmla="*/ 6198068 h 6198068"/>
              <a:gd name="connsiteX9" fmla="*/ 829992 w 6028218"/>
              <a:gd name="connsiteY9" fmla="*/ 6198068 h 6198068"/>
              <a:gd name="connsiteX10" fmla="*/ 653009 w 6028218"/>
              <a:gd name="connsiteY10" fmla="*/ 5961393 h 6198068"/>
              <a:gd name="connsiteX11" fmla="*/ 0 w 6028218"/>
              <a:gd name="connsiteY11" fmla="*/ 3823588 h 6198068"/>
              <a:gd name="connsiteX12" fmla="*/ 3823588 w 6028218"/>
              <a:gd name="connsiteY12" fmla="*/ 0 h 61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8218" h="6198068">
                <a:moveTo>
                  <a:pt x="3823588" y="0"/>
                </a:moveTo>
                <a:cubicBezTo>
                  <a:pt x="4615479" y="0"/>
                  <a:pt x="5351144" y="240733"/>
                  <a:pt x="5961393" y="653009"/>
                </a:cubicBezTo>
                <a:lnTo>
                  <a:pt x="6028218" y="702980"/>
                </a:lnTo>
                <a:lnTo>
                  <a:pt x="6028218" y="1206244"/>
                </a:lnTo>
                <a:lnTo>
                  <a:pt x="6001306" y="1181785"/>
                </a:lnTo>
                <a:cubicBezTo>
                  <a:pt x="5409509" y="693391"/>
                  <a:pt x="4650811" y="400005"/>
                  <a:pt x="3823589" y="400005"/>
                </a:cubicBezTo>
                <a:cubicBezTo>
                  <a:pt x="1932796" y="400005"/>
                  <a:pt x="400005" y="1932796"/>
                  <a:pt x="400005" y="3823589"/>
                </a:cubicBezTo>
                <a:cubicBezTo>
                  <a:pt x="400005" y="4650812"/>
                  <a:pt x="693391" y="5409510"/>
                  <a:pt x="1181786" y="6001307"/>
                </a:cubicBezTo>
                <a:lnTo>
                  <a:pt x="1360615" y="6198068"/>
                </a:lnTo>
                <a:lnTo>
                  <a:pt x="829992" y="6198068"/>
                </a:lnTo>
                <a:lnTo>
                  <a:pt x="653009" y="5961393"/>
                </a:lnTo>
                <a:cubicBezTo>
                  <a:pt x="240733" y="5351144"/>
                  <a:pt x="0" y="4615480"/>
                  <a:pt x="0" y="3823588"/>
                </a:cubicBezTo>
                <a:cubicBezTo>
                  <a:pt x="0" y="1711879"/>
                  <a:pt x="1711879" y="0"/>
                  <a:pt x="382358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9" name="Obrázok 8">
            <a:extLst>
              <a:ext uri="{FF2B5EF4-FFF2-40B4-BE49-F238E27FC236}">
                <a16:creationId xmlns:a16="http://schemas.microsoft.com/office/drawing/2014/main" xmlns="" id="{EEBEF333-BB04-CB4F-1684-4213CE9815D4}"/>
              </a:ext>
            </a:extLst>
          </p:cNvPr>
          <p:cNvPicPr>
            <a:picLocks noChangeAspect="1"/>
          </p:cNvPicPr>
          <p:nvPr/>
        </p:nvPicPr>
        <p:blipFill>
          <a:blip r:embed="rId8" cstate="print"/>
          <a:srcRect r="2974" b="-3"/>
          <a:stretch/>
        </p:blipFill>
        <p:spPr>
          <a:xfrm>
            <a:off x="6654543" y="1152225"/>
            <a:ext cx="5535932" cy="5705781"/>
          </a:xfrm>
          <a:custGeom>
            <a:avLst/>
            <a:gdLst/>
            <a:ahLst/>
            <a:cxnLst/>
            <a:rect l="l" t="t" r="r" b="b"/>
            <a:pathLst>
              <a:path w="5535932" h="5705781">
                <a:moveTo>
                  <a:pt x="3331301" y="0"/>
                </a:moveTo>
                <a:cubicBezTo>
                  <a:pt x="4136225" y="0"/>
                  <a:pt x="4874473" y="285478"/>
                  <a:pt x="5450318" y="760707"/>
                </a:cubicBezTo>
                <a:lnTo>
                  <a:pt x="5535932" y="838519"/>
                </a:lnTo>
                <a:lnTo>
                  <a:pt x="5535932" y="5705781"/>
                </a:lnTo>
                <a:lnTo>
                  <a:pt x="996505" y="5705781"/>
                </a:lnTo>
                <a:lnTo>
                  <a:pt x="975716" y="5686887"/>
                </a:lnTo>
                <a:cubicBezTo>
                  <a:pt x="372869" y="5084040"/>
                  <a:pt x="0" y="4251215"/>
                  <a:pt x="0" y="3331301"/>
                </a:cubicBezTo>
                <a:cubicBezTo>
                  <a:pt x="0" y="1491474"/>
                  <a:pt x="1491474" y="0"/>
                  <a:pt x="3331301" y="0"/>
                </a:cubicBezTo>
                <a:close/>
              </a:path>
            </a:pathLst>
          </a:custGeom>
        </p:spPr>
      </p:pic>
    </p:spTree>
    <p:extLst>
      <p:ext uri="{BB962C8B-B14F-4D97-AF65-F5344CB8AC3E}">
        <p14:creationId xmlns:p14="http://schemas.microsoft.com/office/powerpoint/2010/main" xmlns="" val="15409754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464119"/>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601952"/>
            <a:ext cx="10222992" cy="1385874"/>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Rectangle 13">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2038655"/>
            <a:ext cx="10222992" cy="80683"/>
          </a:xfrm>
          <a:prstGeom prst="rect">
            <a:avLst/>
          </a:prstGeom>
          <a:blipFill dpi="0" rotWithShape="1">
            <a:blip r:embed="rId2" cstate="print">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CBF9F890-A8AB-E6D8-2FE1-3F04999C2CEB}"/>
              </a:ext>
            </a:extLst>
          </p:cNvPr>
          <p:cNvSpPr>
            <a:spLocks noGrp="1"/>
          </p:cNvSpPr>
          <p:nvPr>
            <p:ph type="title"/>
          </p:nvPr>
        </p:nvSpPr>
        <p:spPr>
          <a:xfrm>
            <a:off x="1069848" y="484632"/>
            <a:ext cx="10058400" cy="1609344"/>
          </a:xfrm>
        </p:spPr>
        <p:txBody>
          <a:bodyPr>
            <a:normAutofit/>
          </a:bodyPr>
          <a:lstStyle/>
          <a:p>
            <a:r>
              <a:rPr lang="sk-SK" dirty="0"/>
              <a:t>Products of Unmedy Beekeeping</a:t>
            </a:r>
          </a:p>
        </p:txBody>
      </p:sp>
      <p:sp>
        <p:nvSpPr>
          <p:cNvPr id="3" name="Zástupný objekt pre obsah 2">
            <a:extLst>
              <a:ext uri="{FF2B5EF4-FFF2-40B4-BE49-F238E27FC236}">
                <a16:creationId xmlns:a16="http://schemas.microsoft.com/office/drawing/2014/main" xmlns="" id="{90E99706-9915-2B14-4E4F-D46A651B7983}"/>
              </a:ext>
            </a:extLst>
          </p:cNvPr>
          <p:cNvSpPr>
            <a:spLocks noGrp="1"/>
          </p:cNvSpPr>
          <p:nvPr>
            <p:ph idx="1"/>
          </p:nvPr>
        </p:nvSpPr>
        <p:spPr>
          <a:xfrm>
            <a:off x="1069848" y="2320412"/>
            <a:ext cx="10058400" cy="3851787"/>
          </a:xfrm>
        </p:spPr>
        <p:txBody>
          <a:bodyPr>
            <a:normAutofit fontScale="92500" lnSpcReduction="10000"/>
          </a:bodyPr>
          <a:lstStyle/>
          <a:p>
            <a:pPr marL="0" indent="0">
              <a:buNone/>
            </a:pPr>
            <a:r>
              <a:rPr lang="sk-SK" sz="1800" dirty="0" err="1"/>
              <a:t>Unmedy</a:t>
            </a:r>
            <a:r>
              <a:rPr lang="sk-SK" sz="1800" dirty="0"/>
              <a:t> </a:t>
            </a:r>
            <a:r>
              <a:rPr lang="sk-SK" sz="1800" dirty="0" err="1"/>
              <a:t>Beekeeping</a:t>
            </a:r>
            <a:r>
              <a:rPr lang="sk-SK" sz="1800" dirty="0"/>
              <a:t> </a:t>
            </a:r>
            <a:r>
              <a:rPr lang="sk-SK" sz="1800" dirty="0" err="1"/>
              <a:t>is</a:t>
            </a:r>
            <a:r>
              <a:rPr lang="sk-SK" sz="1800" dirty="0"/>
              <a:t> a </a:t>
            </a:r>
            <a:r>
              <a:rPr lang="sk-SK" sz="1800" dirty="0" err="1"/>
              <a:t>family-owned</a:t>
            </a:r>
            <a:r>
              <a:rPr lang="sk-SK" sz="1800" dirty="0"/>
              <a:t> </a:t>
            </a:r>
            <a:r>
              <a:rPr lang="sk-SK" sz="1800" dirty="0" err="1"/>
              <a:t>company</a:t>
            </a:r>
            <a:r>
              <a:rPr lang="sk-SK" sz="1800" dirty="0"/>
              <a:t> </a:t>
            </a:r>
            <a:r>
              <a:rPr lang="sk-SK" sz="1800" dirty="0" err="1"/>
              <a:t>focused</a:t>
            </a:r>
            <a:r>
              <a:rPr lang="sk-SK" sz="1800" dirty="0"/>
              <a:t> on </a:t>
            </a:r>
            <a:r>
              <a:rPr lang="sk-SK" sz="1800" dirty="0" err="1"/>
              <a:t>producing</a:t>
            </a:r>
            <a:r>
              <a:rPr lang="sk-SK" sz="1800" dirty="0"/>
              <a:t> </a:t>
            </a:r>
            <a:r>
              <a:rPr lang="sk-SK" sz="1800" dirty="0" err="1"/>
              <a:t>high-quality</a:t>
            </a:r>
            <a:r>
              <a:rPr lang="sk-SK" sz="1800" dirty="0"/>
              <a:t> </a:t>
            </a:r>
            <a:r>
              <a:rPr lang="sk-SK" sz="1800" dirty="0" err="1"/>
              <a:t>bee</a:t>
            </a:r>
            <a:r>
              <a:rPr lang="sk-SK" sz="1800" dirty="0"/>
              <a:t> </a:t>
            </a:r>
            <a:r>
              <a:rPr lang="sk-SK" sz="1800" dirty="0" err="1"/>
              <a:t>products</a:t>
            </a:r>
            <a:r>
              <a:rPr lang="sk-SK" sz="1800" dirty="0"/>
              <a:t>. </a:t>
            </a:r>
            <a:r>
              <a:rPr lang="sk-SK" sz="1800" dirty="0" err="1"/>
              <a:t>Their</a:t>
            </a:r>
            <a:r>
              <a:rPr lang="sk-SK" sz="1800" dirty="0"/>
              <a:t> </a:t>
            </a:r>
            <a:r>
              <a:rPr lang="sk-SK" sz="1800" dirty="0" err="1"/>
              <a:t>offerings</a:t>
            </a:r>
            <a:r>
              <a:rPr lang="sk-SK" sz="1800" dirty="0"/>
              <a:t> </a:t>
            </a:r>
            <a:r>
              <a:rPr lang="sk-SK" sz="1800" dirty="0" err="1"/>
              <a:t>include</a:t>
            </a:r>
            <a:r>
              <a:rPr lang="sk-SK" sz="1800" dirty="0"/>
              <a:t>:	</a:t>
            </a:r>
          </a:p>
          <a:p>
            <a:r>
              <a:rPr lang="sk-SK" sz="1800" b="1" dirty="0" err="1"/>
              <a:t>Honey</a:t>
            </a:r>
            <a:r>
              <a:rPr lang="sk-SK" sz="1800" b="1" dirty="0"/>
              <a:t>: </a:t>
            </a:r>
            <a:r>
              <a:rPr lang="sk-SK" sz="1800" dirty="0" err="1"/>
              <a:t>Various</a:t>
            </a:r>
            <a:r>
              <a:rPr lang="sk-SK" sz="1800" dirty="0"/>
              <a:t> </a:t>
            </a:r>
            <a:r>
              <a:rPr lang="sk-SK" sz="1800" dirty="0" err="1"/>
              <a:t>types</a:t>
            </a:r>
            <a:r>
              <a:rPr lang="sk-SK" sz="1800" dirty="0"/>
              <a:t> of </a:t>
            </a:r>
            <a:r>
              <a:rPr lang="sk-SK" sz="1800" dirty="0" err="1"/>
              <a:t>honey</a:t>
            </a:r>
            <a:r>
              <a:rPr lang="sk-SK" sz="1800" dirty="0"/>
              <a:t>, </a:t>
            </a:r>
            <a:r>
              <a:rPr lang="sk-SK" sz="1800" dirty="0" err="1"/>
              <a:t>including</a:t>
            </a:r>
            <a:r>
              <a:rPr lang="sk-SK" sz="1800" dirty="0"/>
              <a:t> </a:t>
            </a:r>
            <a:r>
              <a:rPr lang="sk-SK" sz="1800" dirty="0" err="1"/>
              <a:t>floral</a:t>
            </a:r>
            <a:r>
              <a:rPr lang="sk-SK" sz="1800" dirty="0"/>
              <a:t>, </a:t>
            </a:r>
            <a:r>
              <a:rPr lang="sk-SK" sz="1800" dirty="0" err="1"/>
              <a:t>linden</a:t>
            </a:r>
            <a:r>
              <a:rPr lang="sk-SK" sz="1800" dirty="0"/>
              <a:t>, </a:t>
            </a:r>
            <a:r>
              <a:rPr lang="sk-SK" sz="1800" dirty="0" err="1"/>
              <a:t>acacia</a:t>
            </a:r>
            <a:r>
              <a:rPr lang="sk-SK" sz="1800" dirty="0"/>
              <a:t>, and </a:t>
            </a:r>
            <a:r>
              <a:rPr lang="sk-SK" sz="1800" dirty="0" err="1"/>
              <a:t>forest</a:t>
            </a:r>
            <a:r>
              <a:rPr lang="sk-SK" sz="1800" dirty="0"/>
              <a:t> </a:t>
            </a:r>
            <a:r>
              <a:rPr lang="sk-SK" sz="1800" dirty="0" err="1"/>
              <a:t>honey</a:t>
            </a:r>
            <a:r>
              <a:rPr lang="sk-SK" sz="1800" dirty="0"/>
              <a:t>. </a:t>
            </a:r>
            <a:r>
              <a:rPr lang="sk-SK" sz="1800" dirty="0" err="1"/>
              <a:t>These</a:t>
            </a:r>
            <a:r>
              <a:rPr lang="sk-SK" sz="1800" dirty="0"/>
              <a:t> </a:t>
            </a:r>
            <a:r>
              <a:rPr lang="sk-SK" sz="1800" dirty="0" err="1"/>
              <a:t>honeys</a:t>
            </a:r>
            <a:r>
              <a:rPr lang="sk-SK" sz="1800" dirty="0"/>
              <a:t> are </a:t>
            </a:r>
            <a:r>
              <a:rPr lang="sk-SK" sz="1800" dirty="0" err="1"/>
              <a:t>known</a:t>
            </a:r>
            <a:r>
              <a:rPr lang="sk-SK" sz="1800" dirty="0"/>
              <a:t> </a:t>
            </a:r>
            <a:r>
              <a:rPr lang="sk-SK" sz="1800" dirty="0" err="1"/>
              <a:t>for</a:t>
            </a:r>
            <a:r>
              <a:rPr lang="sk-SK" sz="1800" dirty="0"/>
              <a:t> </a:t>
            </a:r>
            <a:r>
              <a:rPr lang="sk-SK" sz="1800" dirty="0" err="1"/>
              <a:t>their</a:t>
            </a:r>
            <a:r>
              <a:rPr lang="sk-SK" sz="1800" dirty="0"/>
              <a:t> </a:t>
            </a:r>
            <a:r>
              <a:rPr lang="sk-SK" sz="1800" dirty="0" err="1"/>
              <a:t>purity</a:t>
            </a:r>
            <a:r>
              <a:rPr lang="sk-SK" sz="1800" dirty="0"/>
              <a:t>, </a:t>
            </a:r>
            <a:r>
              <a:rPr lang="sk-SK" sz="1800" dirty="0" err="1"/>
              <a:t>rich</a:t>
            </a:r>
            <a:r>
              <a:rPr lang="sk-SK" sz="1800" dirty="0"/>
              <a:t> </a:t>
            </a:r>
            <a:r>
              <a:rPr lang="sk-SK" sz="1800" dirty="0" err="1"/>
              <a:t>flavor</a:t>
            </a:r>
            <a:r>
              <a:rPr lang="sk-SK" sz="1800" dirty="0"/>
              <a:t>, and </a:t>
            </a:r>
            <a:r>
              <a:rPr lang="sk-SK" sz="1800" dirty="0" err="1"/>
              <a:t>high</a:t>
            </a:r>
            <a:r>
              <a:rPr lang="sk-SK" sz="1800" dirty="0"/>
              <a:t> </a:t>
            </a:r>
            <a:r>
              <a:rPr lang="sk-SK" sz="1800" dirty="0" err="1"/>
              <a:t>content</a:t>
            </a:r>
            <a:r>
              <a:rPr lang="sk-SK" sz="1800" dirty="0"/>
              <a:t> of </a:t>
            </a:r>
            <a:r>
              <a:rPr lang="sk-SK" sz="1800" dirty="0" err="1"/>
              <a:t>antioxidants</a:t>
            </a:r>
            <a:r>
              <a:rPr lang="sk-SK" sz="1800" dirty="0"/>
              <a:t> and </a:t>
            </a:r>
            <a:r>
              <a:rPr lang="sk-SK" sz="1800" dirty="0" err="1"/>
              <a:t>enzymes</a:t>
            </a:r>
            <a:r>
              <a:rPr lang="sk-SK" sz="1800" dirty="0"/>
              <a:t> </a:t>
            </a:r>
            <a:r>
              <a:rPr lang="sk-SK" sz="1800" dirty="0" err="1"/>
              <a:t>that</a:t>
            </a:r>
            <a:r>
              <a:rPr lang="sk-SK" sz="1800" dirty="0"/>
              <a:t> </a:t>
            </a:r>
            <a:r>
              <a:rPr lang="sk-SK" sz="1800" dirty="0" err="1"/>
              <a:t>contribute</a:t>
            </a:r>
            <a:r>
              <a:rPr lang="sk-SK" sz="1800" dirty="0"/>
              <a:t> to </a:t>
            </a:r>
            <a:r>
              <a:rPr lang="sk-SK" sz="1800" dirty="0" err="1"/>
              <a:t>health</a:t>
            </a:r>
            <a:r>
              <a:rPr lang="sk-SK" sz="1800" dirty="0"/>
              <a:t>.	</a:t>
            </a:r>
          </a:p>
          <a:p>
            <a:r>
              <a:rPr lang="sk-SK" sz="1800" b="1" dirty="0"/>
              <a:t>Propolis:</a:t>
            </a:r>
            <a:r>
              <a:rPr lang="sk-SK" sz="1800" dirty="0"/>
              <a:t> A </a:t>
            </a:r>
            <a:r>
              <a:rPr lang="sk-SK" sz="1800" dirty="0" err="1"/>
              <a:t>natural</a:t>
            </a:r>
            <a:r>
              <a:rPr lang="sk-SK" sz="1800" dirty="0"/>
              <a:t> </a:t>
            </a:r>
            <a:r>
              <a:rPr lang="sk-SK" sz="1800" dirty="0" err="1"/>
              <a:t>substance</a:t>
            </a:r>
            <a:r>
              <a:rPr lang="sk-SK" sz="1800" dirty="0"/>
              <a:t> </a:t>
            </a:r>
            <a:r>
              <a:rPr lang="sk-SK" sz="1800" dirty="0" err="1"/>
              <a:t>collected</a:t>
            </a:r>
            <a:r>
              <a:rPr lang="sk-SK" sz="1800" dirty="0"/>
              <a:t> </a:t>
            </a:r>
            <a:r>
              <a:rPr lang="sk-SK" sz="1800" dirty="0" err="1"/>
              <a:t>from</a:t>
            </a:r>
            <a:r>
              <a:rPr lang="sk-SK" sz="1800" dirty="0"/>
              <a:t> </a:t>
            </a:r>
            <a:r>
              <a:rPr lang="sk-SK" sz="1800" dirty="0" err="1"/>
              <a:t>bee</a:t>
            </a:r>
            <a:r>
              <a:rPr lang="sk-SK" sz="1800" dirty="0"/>
              <a:t> </a:t>
            </a:r>
            <a:r>
              <a:rPr lang="sk-SK" sz="1800" dirty="0" err="1"/>
              <a:t>hives</a:t>
            </a:r>
            <a:r>
              <a:rPr lang="sk-SK" sz="1800" dirty="0"/>
              <a:t>, </a:t>
            </a:r>
            <a:r>
              <a:rPr lang="sk-SK" sz="1800" dirty="0" err="1"/>
              <a:t>known</a:t>
            </a:r>
            <a:r>
              <a:rPr lang="sk-SK" sz="1800" dirty="0"/>
              <a:t> </a:t>
            </a:r>
            <a:r>
              <a:rPr lang="sk-SK" sz="1800" dirty="0" err="1"/>
              <a:t>for</a:t>
            </a:r>
            <a:r>
              <a:rPr lang="sk-SK" sz="1800" dirty="0"/>
              <a:t> </a:t>
            </a:r>
            <a:r>
              <a:rPr lang="sk-SK" sz="1800" dirty="0" err="1"/>
              <a:t>its</a:t>
            </a:r>
            <a:r>
              <a:rPr lang="sk-SK" sz="1800" dirty="0"/>
              <a:t> </a:t>
            </a:r>
            <a:r>
              <a:rPr lang="sk-SK" sz="1800" dirty="0" err="1"/>
              <a:t>strong</a:t>
            </a:r>
            <a:r>
              <a:rPr lang="sk-SK" sz="1800" dirty="0"/>
              <a:t> </a:t>
            </a:r>
            <a:r>
              <a:rPr lang="sk-SK" sz="1800" dirty="0" err="1"/>
              <a:t>antibacterial</a:t>
            </a:r>
            <a:r>
              <a:rPr lang="sk-SK" sz="1800" dirty="0"/>
              <a:t> and </a:t>
            </a:r>
            <a:r>
              <a:rPr lang="sk-SK" sz="1800" dirty="0" err="1"/>
              <a:t>anti-inflammatory</a:t>
            </a:r>
            <a:r>
              <a:rPr lang="sk-SK" sz="1800" dirty="0"/>
              <a:t> </a:t>
            </a:r>
            <a:r>
              <a:rPr lang="sk-SK" sz="1800" dirty="0" err="1"/>
              <a:t>properties</a:t>
            </a:r>
            <a:r>
              <a:rPr lang="sk-SK" sz="1800" dirty="0"/>
              <a:t>. </a:t>
            </a:r>
            <a:r>
              <a:rPr lang="sk-SK" sz="1800" dirty="0" err="1"/>
              <a:t>It</a:t>
            </a:r>
            <a:r>
              <a:rPr lang="sk-SK" sz="1800" dirty="0"/>
              <a:t> </a:t>
            </a:r>
            <a:r>
              <a:rPr lang="sk-SK" sz="1800" dirty="0" err="1"/>
              <a:t>is</a:t>
            </a:r>
            <a:r>
              <a:rPr lang="sk-SK" sz="1800" dirty="0"/>
              <a:t> </a:t>
            </a:r>
            <a:r>
              <a:rPr lang="sk-SK" sz="1800" dirty="0" err="1"/>
              <a:t>used</a:t>
            </a:r>
            <a:r>
              <a:rPr lang="sk-SK" sz="1800" dirty="0"/>
              <a:t> in </a:t>
            </a:r>
            <a:r>
              <a:rPr lang="sk-SK" sz="1800" dirty="0" err="1"/>
              <a:t>tinctures</a:t>
            </a:r>
            <a:r>
              <a:rPr lang="sk-SK" sz="1800" dirty="0"/>
              <a:t>, </a:t>
            </a:r>
            <a:r>
              <a:rPr lang="sk-SK" sz="1800" dirty="0" err="1"/>
              <a:t>ointments</a:t>
            </a:r>
            <a:r>
              <a:rPr lang="sk-SK" sz="1800" dirty="0"/>
              <a:t>, and </a:t>
            </a:r>
            <a:r>
              <a:rPr lang="sk-SK" sz="1800" dirty="0" err="1"/>
              <a:t>other</a:t>
            </a:r>
            <a:r>
              <a:rPr lang="sk-SK" sz="1800" dirty="0"/>
              <a:t> </a:t>
            </a:r>
            <a:r>
              <a:rPr lang="sk-SK" sz="1800" dirty="0" err="1"/>
              <a:t>natural</a:t>
            </a:r>
            <a:r>
              <a:rPr lang="sk-SK" sz="1800" dirty="0"/>
              <a:t> </a:t>
            </a:r>
            <a:r>
              <a:rPr lang="sk-SK" sz="1800" dirty="0" err="1"/>
              <a:t>remedies</a:t>
            </a:r>
            <a:r>
              <a:rPr lang="sk-SK" sz="1800" dirty="0"/>
              <a:t>.	</a:t>
            </a:r>
          </a:p>
          <a:p>
            <a:r>
              <a:rPr lang="sk-SK" sz="1800" b="1" dirty="0" err="1"/>
              <a:t>Beeswax</a:t>
            </a:r>
            <a:r>
              <a:rPr lang="sk-SK" sz="1800" b="1" dirty="0"/>
              <a:t>: </a:t>
            </a:r>
            <a:r>
              <a:rPr lang="sk-SK" sz="1800" dirty="0" err="1"/>
              <a:t>Wax</a:t>
            </a:r>
            <a:r>
              <a:rPr lang="sk-SK" sz="1800" dirty="0"/>
              <a:t> </a:t>
            </a:r>
            <a:r>
              <a:rPr lang="sk-SK" sz="1800" dirty="0" err="1"/>
              <a:t>collected</a:t>
            </a:r>
            <a:r>
              <a:rPr lang="sk-SK" sz="1800" dirty="0"/>
              <a:t> </a:t>
            </a:r>
            <a:r>
              <a:rPr lang="sk-SK" sz="1800" dirty="0" err="1"/>
              <a:t>from</a:t>
            </a:r>
            <a:r>
              <a:rPr lang="sk-SK" sz="1800" dirty="0"/>
              <a:t> </a:t>
            </a:r>
            <a:r>
              <a:rPr lang="sk-SK" sz="1800" dirty="0" err="1"/>
              <a:t>the</a:t>
            </a:r>
            <a:r>
              <a:rPr lang="sk-SK" sz="1800" dirty="0"/>
              <a:t> </a:t>
            </a:r>
            <a:r>
              <a:rPr lang="sk-SK" sz="1800" dirty="0" err="1"/>
              <a:t>hives</a:t>
            </a:r>
            <a:r>
              <a:rPr lang="sk-SK" sz="1800" dirty="0"/>
              <a:t> </a:t>
            </a:r>
            <a:r>
              <a:rPr lang="sk-SK" sz="1800" dirty="0" err="1"/>
              <a:t>is</a:t>
            </a:r>
            <a:r>
              <a:rPr lang="sk-SK" sz="1800" dirty="0"/>
              <a:t> </a:t>
            </a:r>
            <a:r>
              <a:rPr lang="sk-SK" sz="1800" dirty="0" err="1"/>
              <a:t>used</a:t>
            </a:r>
            <a:r>
              <a:rPr lang="sk-SK" sz="1800" dirty="0"/>
              <a:t> to </a:t>
            </a:r>
            <a:r>
              <a:rPr lang="sk-SK" sz="1800" dirty="0" err="1"/>
              <a:t>make</a:t>
            </a:r>
            <a:r>
              <a:rPr lang="sk-SK" sz="1800" dirty="0"/>
              <a:t> </a:t>
            </a:r>
            <a:r>
              <a:rPr lang="sk-SK" sz="1800" dirty="0" err="1"/>
              <a:t>candles</a:t>
            </a:r>
            <a:r>
              <a:rPr lang="sk-SK" sz="1800" dirty="0"/>
              <a:t>, </a:t>
            </a:r>
            <a:r>
              <a:rPr lang="sk-SK" sz="1800" dirty="0" err="1"/>
              <a:t>cosmetics</a:t>
            </a:r>
            <a:r>
              <a:rPr lang="sk-SK" sz="1800" dirty="0"/>
              <a:t>, and </a:t>
            </a:r>
            <a:r>
              <a:rPr lang="sk-SK" sz="1800" dirty="0" err="1"/>
              <a:t>balms</a:t>
            </a:r>
            <a:r>
              <a:rPr lang="sk-SK" sz="1800" dirty="0"/>
              <a:t>. </a:t>
            </a:r>
            <a:r>
              <a:rPr lang="sk-SK" sz="1800" dirty="0" err="1"/>
              <a:t>It</a:t>
            </a:r>
            <a:r>
              <a:rPr lang="sk-SK" sz="1800" dirty="0"/>
              <a:t> </a:t>
            </a:r>
            <a:r>
              <a:rPr lang="sk-SK" sz="1800" dirty="0" err="1"/>
              <a:t>is</a:t>
            </a:r>
            <a:r>
              <a:rPr lang="sk-SK" sz="1800" dirty="0"/>
              <a:t> 100% </a:t>
            </a:r>
            <a:r>
              <a:rPr lang="sk-SK" sz="1800" dirty="0" err="1"/>
              <a:t>natural</a:t>
            </a:r>
            <a:r>
              <a:rPr lang="sk-SK" sz="1800" dirty="0"/>
              <a:t> and </a:t>
            </a:r>
            <a:r>
              <a:rPr lang="sk-SK" sz="1800" dirty="0" err="1"/>
              <a:t>environmentally</a:t>
            </a:r>
            <a:r>
              <a:rPr lang="sk-SK" sz="1800" dirty="0"/>
              <a:t> </a:t>
            </a:r>
            <a:r>
              <a:rPr lang="sk-SK" sz="1800" dirty="0" err="1"/>
              <a:t>friendly</a:t>
            </a:r>
            <a:r>
              <a:rPr lang="sk-SK" sz="1800" dirty="0"/>
              <a:t>.	</a:t>
            </a:r>
          </a:p>
          <a:p>
            <a:r>
              <a:rPr lang="sk-SK" sz="1800" b="1" dirty="0" err="1"/>
              <a:t>Honeycomb</a:t>
            </a:r>
            <a:r>
              <a:rPr lang="sk-SK" sz="1800" b="1" dirty="0"/>
              <a:t>: </a:t>
            </a:r>
            <a:r>
              <a:rPr lang="sk-SK" sz="1800" dirty="0" err="1"/>
              <a:t>This</a:t>
            </a:r>
            <a:r>
              <a:rPr lang="sk-SK" sz="1800" dirty="0"/>
              <a:t> </a:t>
            </a:r>
            <a:r>
              <a:rPr lang="sk-SK" sz="1800" dirty="0" err="1"/>
              <a:t>product</a:t>
            </a:r>
            <a:r>
              <a:rPr lang="sk-SK" sz="1800" dirty="0"/>
              <a:t> </a:t>
            </a:r>
            <a:r>
              <a:rPr lang="sk-SK" sz="1800" dirty="0" err="1"/>
              <a:t>is</a:t>
            </a:r>
            <a:r>
              <a:rPr lang="sk-SK" sz="1800" dirty="0"/>
              <a:t> </a:t>
            </a:r>
            <a:r>
              <a:rPr lang="sk-SK" sz="1800" dirty="0" err="1"/>
              <a:t>honey</a:t>
            </a:r>
            <a:r>
              <a:rPr lang="sk-SK" sz="1800" dirty="0"/>
              <a:t> in </a:t>
            </a:r>
            <a:r>
              <a:rPr lang="sk-SK" sz="1800" dirty="0" err="1"/>
              <a:t>its</a:t>
            </a:r>
            <a:r>
              <a:rPr lang="sk-SK" sz="1800" dirty="0"/>
              <a:t> most </a:t>
            </a:r>
            <a:r>
              <a:rPr lang="sk-SK" sz="1800" dirty="0" err="1"/>
              <a:t>natural</a:t>
            </a:r>
            <a:r>
              <a:rPr lang="sk-SK" sz="1800" dirty="0"/>
              <a:t> </a:t>
            </a:r>
            <a:r>
              <a:rPr lang="sk-SK" sz="1800" dirty="0" err="1"/>
              <a:t>form</a:t>
            </a:r>
            <a:r>
              <a:rPr lang="sk-SK" sz="1800" dirty="0"/>
              <a:t>, </a:t>
            </a:r>
            <a:r>
              <a:rPr lang="sk-SK" sz="1800" dirty="0" err="1"/>
              <a:t>stored</a:t>
            </a:r>
            <a:r>
              <a:rPr lang="sk-SK" sz="1800" dirty="0"/>
              <a:t> </a:t>
            </a:r>
            <a:r>
              <a:rPr lang="sk-SK" sz="1800" dirty="0" err="1"/>
              <a:t>directly</a:t>
            </a:r>
            <a:r>
              <a:rPr lang="sk-SK" sz="1800" dirty="0"/>
              <a:t> in </a:t>
            </a:r>
            <a:r>
              <a:rPr lang="sk-SK" sz="1800" dirty="0" err="1"/>
              <a:t>the</a:t>
            </a:r>
            <a:r>
              <a:rPr lang="sk-SK" sz="1800" dirty="0"/>
              <a:t> </a:t>
            </a:r>
            <a:r>
              <a:rPr lang="sk-SK" sz="1800" dirty="0" err="1"/>
              <a:t>honeycomb</a:t>
            </a:r>
            <a:r>
              <a:rPr lang="sk-SK" sz="1800" dirty="0"/>
              <a:t>. </a:t>
            </a:r>
            <a:r>
              <a:rPr lang="sk-SK" sz="1800" dirty="0" err="1"/>
              <a:t>It</a:t>
            </a:r>
            <a:r>
              <a:rPr lang="sk-SK" sz="1800" dirty="0"/>
              <a:t> </a:t>
            </a:r>
            <a:r>
              <a:rPr lang="sk-SK" sz="1800" dirty="0" err="1"/>
              <a:t>is</a:t>
            </a:r>
            <a:r>
              <a:rPr lang="sk-SK" sz="1800" dirty="0"/>
              <a:t> </a:t>
            </a:r>
            <a:r>
              <a:rPr lang="sk-SK" sz="1800" dirty="0" err="1"/>
              <a:t>prized</a:t>
            </a:r>
            <a:r>
              <a:rPr lang="sk-SK" sz="1800" dirty="0"/>
              <a:t> </a:t>
            </a:r>
            <a:r>
              <a:rPr lang="sk-SK" sz="1800" dirty="0" err="1"/>
              <a:t>for</a:t>
            </a:r>
            <a:r>
              <a:rPr lang="sk-SK" sz="1800" dirty="0"/>
              <a:t> </a:t>
            </a:r>
            <a:r>
              <a:rPr lang="sk-SK" sz="1800" dirty="0" err="1"/>
              <a:t>its</a:t>
            </a:r>
            <a:r>
              <a:rPr lang="sk-SK" sz="1800" dirty="0"/>
              <a:t> taste and </a:t>
            </a:r>
            <a:r>
              <a:rPr lang="sk-SK" sz="1800" dirty="0" err="1"/>
              <a:t>texture</a:t>
            </a:r>
            <a:r>
              <a:rPr lang="sk-SK" sz="1800" dirty="0"/>
              <a:t> and </a:t>
            </a:r>
            <a:r>
              <a:rPr lang="sk-SK" sz="1800" dirty="0" err="1"/>
              <a:t>is</a:t>
            </a:r>
            <a:r>
              <a:rPr lang="sk-SK" sz="1800" dirty="0"/>
              <a:t> </a:t>
            </a:r>
            <a:r>
              <a:rPr lang="sk-SK" sz="1800" dirty="0" err="1"/>
              <a:t>often</a:t>
            </a:r>
            <a:r>
              <a:rPr lang="sk-SK" sz="1800" dirty="0"/>
              <a:t> </a:t>
            </a:r>
            <a:r>
              <a:rPr lang="sk-SK" sz="1800" dirty="0" err="1"/>
              <a:t>used</a:t>
            </a:r>
            <a:r>
              <a:rPr lang="sk-SK" sz="1800" dirty="0"/>
              <a:t> as a </a:t>
            </a:r>
            <a:r>
              <a:rPr lang="sk-SK" sz="1800" dirty="0" err="1"/>
              <a:t>delicacy</a:t>
            </a:r>
            <a:r>
              <a:rPr lang="sk-SK" sz="1800" dirty="0"/>
              <a:t> or </a:t>
            </a:r>
            <a:r>
              <a:rPr lang="sk-SK" sz="1800" dirty="0" err="1"/>
              <a:t>an</a:t>
            </a:r>
            <a:r>
              <a:rPr lang="sk-SK" sz="1800" dirty="0"/>
              <a:t> </a:t>
            </a:r>
            <a:r>
              <a:rPr lang="sk-SK" sz="1800" dirty="0" err="1"/>
              <a:t>ingredient</a:t>
            </a:r>
            <a:r>
              <a:rPr lang="sk-SK" sz="1800" dirty="0"/>
              <a:t> in </a:t>
            </a:r>
            <a:r>
              <a:rPr lang="sk-SK" sz="1800" dirty="0" err="1"/>
              <a:t>various</a:t>
            </a:r>
            <a:r>
              <a:rPr lang="sk-SK" sz="1800" dirty="0"/>
              <a:t> </a:t>
            </a:r>
            <a:r>
              <a:rPr lang="sk-SK" sz="1800" dirty="0" err="1"/>
              <a:t>dishes</a:t>
            </a:r>
            <a:r>
              <a:rPr lang="sk-SK" sz="1800" dirty="0"/>
              <a:t>.	</a:t>
            </a:r>
          </a:p>
          <a:p>
            <a:r>
              <a:rPr lang="sk-SK" sz="1800" b="1" dirty="0" err="1"/>
              <a:t>Beeswax</a:t>
            </a:r>
            <a:r>
              <a:rPr lang="sk-SK" sz="1800" b="1" dirty="0"/>
              <a:t> </a:t>
            </a:r>
            <a:r>
              <a:rPr lang="sk-SK" sz="1800" b="1" dirty="0" err="1"/>
              <a:t>Wraps</a:t>
            </a:r>
            <a:r>
              <a:rPr lang="sk-SK" sz="1800" b="1" dirty="0"/>
              <a:t>: </a:t>
            </a:r>
            <a:r>
              <a:rPr lang="sk-SK" sz="1800" dirty="0" err="1"/>
              <a:t>Eco-friendly</a:t>
            </a:r>
            <a:r>
              <a:rPr lang="sk-SK" sz="1800" dirty="0"/>
              <a:t> </a:t>
            </a:r>
            <a:r>
              <a:rPr lang="sk-SK" sz="1800" dirty="0" err="1"/>
              <a:t>wraps</a:t>
            </a:r>
            <a:r>
              <a:rPr lang="sk-SK" sz="1800" dirty="0"/>
              <a:t> </a:t>
            </a:r>
            <a:r>
              <a:rPr lang="sk-SK" sz="1800" dirty="0" err="1"/>
              <a:t>made</a:t>
            </a:r>
            <a:r>
              <a:rPr lang="sk-SK" sz="1800" dirty="0"/>
              <a:t> </a:t>
            </a:r>
            <a:r>
              <a:rPr lang="sk-SK" sz="1800" dirty="0" err="1"/>
              <a:t>from</a:t>
            </a:r>
            <a:r>
              <a:rPr lang="sk-SK" sz="1800" dirty="0"/>
              <a:t> 100% </a:t>
            </a:r>
            <a:r>
              <a:rPr lang="sk-SK" sz="1800" dirty="0" err="1"/>
              <a:t>beeswax</a:t>
            </a:r>
            <a:r>
              <a:rPr lang="sk-SK" sz="1800" dirty="0"/>
              <a:t>. </a:t>
            </a:r>
            <a:r>
              <a:rPr lang="sk-SK" sz="1800" dirty="0" err="1"/>
              <a:t>They</a:t>
            </a:r>
            <a:r>
              <a:rPr lang="sk-SK" sz="1800" dirty="0"/>
              <a:t> are </a:t>
            </a:r>
            <a:r>
              <a:rPr lang="sk-SK" sz="1800" dirty="0" err="1"/>
              <a:t>reusable</a:t>
            </a:r>
            <a:r>
              <a:rPr lang="sk-SK" sz="1800" dirty="0"/>
              <a:t>, </a:t>
            </a:r>
            <a:r>
              <a:rPr lang="sk-SK" sz="1800" dirty="0" err="1"/>
              <a:t>biodegradable</a:t>
            </a:r>
            <a:r>
              <a:rPr lang="sk-SK" sz="1800" dirty="0"/>
              <a:t>, and serve as a </a:t>
            </a:r>
            <a:r>
              <a:rPr lang="sk-SK" sz="1800" dirty="0" err="1"/>
              <a:t>natural</a:t>
            </a:r>
            <a:r>
              <a:rPr lang="sk-SK" sz="1800" dirty="0"/>
              <a:t> </a:t>
            </a:r>
            <a:r>
              <a:rPr lang="sk-SK" sz="1800" dirty="0" err="1"/>
              <a:t>alternative</a:t>
            </a:r>
            <a:r>
              <a:rPr lang="sk-SK" sz="1800" dirty="0"/>
              <a:t> to </a:t>
            </a:r>
            <a:r>
              <a:rPr lang="sk-SK" sz="1800" dirty="0" err="1"/>
              <a:t>plastic</a:t>
            </a:r>
            <a:r>
              <a:rPr lang="sk-SK" sz="1800" dirty="0"/>
              <a:t> </a:t>
            </a:r>
            <a:r>
              <a:rPr lang="sk-SK" sz="1800" dirty="0" err="1"/>
              <a:t>food</a:t>
            </a:r>
            <a:r>
              <a:rPr lang="sk-SK" sz="1800" dirty="0"/>
              <a:t> </a:t>
            </a:r>
            <a:r>
              <a:rPr lang="sk-SK" sz="1800" dirty="0" err="1"/>
              <a:t>wraps</a:t>
            </a:r>
            <a:r>
              <a:rPr lang="sk-SK" sz="1800" dirty="0"/>
              <a:t>.</a:t>
            </a:r>
          </a:p>
        </p:txBody>
      </p:sp>
      <p:sp>
        <p:nvSpPr>
          <p:cNvPr id="16" name="Oval 15">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01725" y="6229681"/>
            <a:ext cx="457200" cy="457200"/>
          </a:xfrm>
          <a:prstGeom prst="ellipse">
            <a:avLst/>
          </a:prstGeom>
          <a:blipFill dpi="0" rotWithShape="1">
            <a:blip r:embed="rId4"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4028489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2E11DD-B54B-4751-9C17-39DAF9EF4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blipFill dpi="0" rotWithShape="1">
            <a:blip r:embed="rId2" cstate="print">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7B258DA2-311B-6618-D46B-B96756A30B01}"/>
              </a:ext>
            </a:extLst>
          </p:cNvPr>
          <p:cNvSpPr>
            <a:spLocks noGrp="1"/>
          </p:cNvSpPr>
          <p:nvPr>
            <p:ph type="title"/>
          </p:nvPr>
        </p:nvSpPr>
        <p:spPr>
          <a:xfrm>
            <a:off x="382279" y="23512"/>
            <a:ext cx="6743844" cy="1609344"/>
          </a:xfrm>
        </p:spPr>
        <p:txBody>
          <a:bodyPr>
            <a:normAutofit/>
          </a:bodyPr>
          <a:lstStyle/>
          <a:p>
            <a:r>
              <a:rPr lang="sk-SK" dirty="0" err="1"/>
              <a:t>Production</a:t>
            </a:r>
            <a:r>
              <a:rPr lang="sk-SK" dirty="0"/>
              <a:t> </a:t>
            </a:r>
            <a:r>
              <a:rPr lang="sk-SK" dirty="0" err="1"/>
              <a:t>Process</a:t>
            </a:r>
            <a:endParaRPr lang="sk-SK" dirty="0"/>
          </a:p>
        </p:txBody>
      </p:sp>
      <p:sp>
        <p:nvSpPr>
          <p:cNvPr id="3" name="Zástupný objekt pre obsah 2">
            <a:extLst>
              <a:ext uri="{FF2B5EF4-FFF2-40B4-BE49-F238E27FC236}">
                <a16:creationId xmlns:a16="http://schemas.microsoft.com/office/drawing/2014/main" xmlns="" id="{EAE39BA3-04F6-E9A2-F046-ABF34AC43546}"/>
              </a:ext>
            </a:extLst>
          </p:cNvPr>
          <p:cNvSpPr>
            <a:spLocks noGrp="1"/>
          </p:cNvSpPr>
          <p:nvPr>
            <p:ph idx="1"/>
          </p:nvPr>
        </p:nvSpPr>
        <p:spPr>
          <a:xfrm>
            <a:off x="382279" y="1632857"/>
            <a:ext cx="7126125" cy="4887686"/>
          </a:xfrm>
        </p:spPr>
        <p:txBody>
          <a:bodyPr>
            <a:normAutofit/>
          </a:bodyPr>
          <a:lstStyle/>
          <a:p>
            <a:r>
              <a:rPr lang="sk-SK" sz="1800" b="1" dirty="0" err="1"/>
              <a:t>Beekeeping</a:t>
            </a:r>
            <a:r>
              <a:rPr lang="sk-SK" sz="1800" b="1" dirty="0"/>
              <a:t>:</a:t>
            </a:r>
            <a:r>
              <a:rPr lang="sk-SK" sz="1800" dirty="0"/>
              <a:t> </a:t>
            </a:r>
            <a:r>
              <a:rPr lang="sk-SK" sz="1800" dirty="0" err="1"/>
              <a:t>The</a:t>
            </a:r>
            <a:r>
              <a:rPr lang="sk-SK" sz="1800" dirty="0"/>
              <a:t> </a:t>
            </a:r>
            <a:r>
              <a:rPr lang="sk-SK" sz="1800" dirty="0" err="1"/>
              <a:t>bees</a:t>
            </a:r>
            <a:r>
              <a:rPr lang="sk-SK" sz="1800" dirty="0"/>
              <a:t> are </a:t>
            </a:r>
            <a:r>
              <a:rPr lang="sk-SK" sz="1800" dirty="0" err="1"/>
              <a:t>kept</a:t>
            </a:r>
            <a:r>
              <a:rPr lang="sk-SK" sz="1800" dirty="0"/>
              <a:t> in </a:t>
            </a:r>
            <a:r>
              <a:rPr lang="sk-SK" sz="1800" dirty="0" err="1"/>
              <a:t>an</a:t>
            </a:r>
            <a:r>
              <a:rPr lang="sk-SK" sz="1800" dirty="0"/>
              <a:t> </a:t>
            </a:r>
            <a:r>
              <a:rPr lang="sk-SK" sz="1800" dirty="0" err="1"/>
              <a:t>environmentally</a:t>
            </a:r>
            <a:r>
              <a:rPr lang="sk-SK" sz="1800" dirty="0"/>
              <a:t> </a:t>
            </a:r>
            <a:r>
              <a:rPr lang="sk-SK" sz="1800" dirty="0" err="1"/>
              <a:t>clean</a:t>
            </a:r>
            <a:r>
              <a:rPr lang="sk-SK" sz="1800" dirty="0"/>
              <a:t> </a:t>
            </a:r>
            <a:r>
              <a:rPr lang="sk-SK" sz="1800" dirty="0" err="1"/>
              <a:t>area</a:t>
            </a:r>
            <a:r>
              <a:rPr lang="sk-SK" sz="1800" dirty="0"/>
              <a:t>, </a:t>
            </a:r>
            <a:r>
              <a:rPr lang="sk-SK" sz="1800" dirty="0" err="1"/>
              <a:t>with</a:t>
            </a:r>
            <a:r>
              <a:rPr lang="sk-SK" sz="1800" dirty="0"/>
              <a:t> </a:t>
            </a:r>
            <a:r>
              <a:rPr lang="sk-SK" sz="1800" dirty="0" err="1"/>
              <a:t>minimal</a:t>
            </a:r>
            <a:r>
              <a:rPr lang="sk-SK" sz="1800" dirty="0"/>
              <a:t> </a:t>
            </a:r>
            <a:r>
              <a:rPr lang="sk-SK" sz="1800" dirty="0" err="1"/>
              <a:t>use</a:t>
            </a:r>
            <a:r>
              <a:rPr lang="sk-SK" sz="1800" dirty="0"/>
              <a:t> of </a:t>
            </a:r>
            <a:r>
              <a:rPr lang="sk-SK" sz="1800" dirty="0" err="1"/>
              <a:t>chemicals</a:t>
            </a:r>
            <a:r>
              <a:rPr lang="sk-SK" sz="1800" dirty="0"/>
              <a:t>. </a:t>
            </a:r>
            <a:r>
              <a:rPr lang="sk-SK" sz="1800" dirty="0" err="1"/>
              <a:t>This</a:t>
            </a:r>
            <a:r>
              <a:rPr lang="sk-SK" sz="1800" dirty="0"/>
              <a:t> </a:t>
            </a:r>
            <a:r>
              <a:rPr lang="sk-SK" sz="1800" dirty="0" err="1"/>
              <a:t>approach</a:t>
            </a:r>
            <a:r>
              <a:rPr lang="sk-SK" sz="1800" dirty="0"/>
              <a:t> </a:t>
            </a:r>
            <a:r>
              <a:rPr lang="sk-SK" sz="1800" dirty="0" err="1"/>
              <a:t>ensures</a:t>
            </a:r>
            <a:r>
              <a:rPr lang="sk-SK" sz="1800" dirty="0"/>
              <a:t> </a:t>
            </a:r>
            <a:r>
              <a:rPr lang="sk-SK" sz="1800" dirty="0" err="1"/>
              <a:t>that</a:t>
            </a:r>
            <a:r>
              <a:rPr lang="sk-SK" sz="1800" dirty="0"/>
              <a:t> </a:t>
            </a:r>
            <a:r>
              <a:rPr lang="sk-SK" sz="1800" dirty="0" err="1"/>
              <a:t>Unmedy’s</a:t>
            </a:r>
            <a:r>
              <a:rPr lang="sk-SK" sz="1800" dirty="0"/>
              <a:t> </a:t>
            </a:r>
            <a:r>
              <a:rPr lang="sk-SK" sz="1800" dirty="0" err="1"/>
              <a:t>products</a:t>
            </a:r>
            <a:r>
              <a:rPr lang="sk-SK" sz="1800" dirty="0"/>
              <a:t> are </a:t>
            </a:r>
            <a:r>
              <a:rPr lang="sk-SK" sz="1800" dirty="0" err="1"/>
              <a:t>natural</a:t>
            </a:r>
            <a:r>
              <a:rPr lang="sk-SK" sz="1800" dirty="0"/>
              <a:t> and </a:t>
            </a:r>
            <a:r>
              <a:rPr lang="sk-SK" sz="1800" dirty="0" err="1"/>
              <a:t>free</a:t>
            </a:r>
            <a:r>
              <a:rPr lang="sk-SK" sz="1800" dirty="0"/>
              <a:t> </a:t>
            </a:r>
            <a:r>
              <a:rPr lang="sk-SK" sz="1800" dirty="0" err="1"/>
              <a:t>from</a:t>
            </a:r>
            <a:r>
              <a:rPr lang="sk-SK" sz="1800" dirty="0"/>
              <a:t> </a:t>
            </a:r>
            <a:r>
              <a:rPr lang="sk-SK" sz="1800" dirty="0" err="1"/>
              <a:t>pesticide</a:t>
            </a:r>
            <a:r>
              <a:rPr lang="sk-SK" sz="1800" dirty="0"/>
              <a:t> </a:t>
            </a:r>
            <a:r>
              <a:rPr lang="sk-SK" sz="1800" dirty="0" err="1"/>
              <a:t>contamination</a:t>
            </a:r>
            <a:r>
              <a:rPr lang="sk-SK" sz="1800" dirty="0"/>
              <a:t>.	</a:t>
            </a:r>
          </a:p>
          <a:p>
            <a:r>
              <a:rPr lang="sk-SK" sz="1800" b="1" dirty="0" err="1"/>
              <a:t>Honey</a:t>
            </a:r>
            <a:r>
              <a:rPr lang="sk-SK" sz="1800" b="1" dirty="0"/>
              <a:t> </a:t>
            </a:r>
            <a:r>
              <a:rPr lang="sk-SK" sz="1800" b="1" dirty="0" err="1"/>
              <a:t>Harvesting</a:t>
            </a:r>
            <a:r>
              <a:rPr lang="sk-SK" sz="1800" b="1" dirty="0"/>
              <a:t>:</a:t>
            </a:r>
            <a:r>
              <a:rPr lang="sk-SK" sz="1800" dirty="0"/>
              <a:t> </a:t>
            </a:r>
            <a:r>
              <a:rPr lang="sk-SK" sz="1800" dirty="0" err="1"/>
              <a:t>Honey</a:t>
            </a:r>
            <a:r>
              <a:rPr lang="sk-SK" sz="1800" dirty="0"/>
              <a:t> </a:t>
            </a:r>
            <a:r>
              <a:rPr lang="sk-SK" sz="1800" dirty="0" err="1"/>
              <a:t>is</a:t>
            </a:r>
            <a:r>
              <a:rPr lang="sk-SK" sz="1800" dirty="0"/>
              <a:t> </a:t>
            </a:r>
            <a:r>
              <a:rPr lang="sk-SK" sz="1800" dirty="0" err="1"/>
              <a:t>harvested</a:t>
            </a:r>
            <a:r>
              <a:rPr lang="sk-SK" sz="1800" dirty="0"/>
              <a:t> </a:t>
            </a:r>
            <a:r>
              <a:rPr lang="sk-SK" sz="1800" dirty="0" err="1"/>
              <a:t>using</a:t>
            </a:r>
            <a:r>
              <a:rPr lang="sk-SK" sz="1800" dirty="0"/>
              <a:t> </a:t>
            </a:r>
            <a:r>
              <a:rPr lang="sk-SK" sz="1800" dirty="0" err="1"/>
              <a:t>traditional</a:t>
            </a:r>
            <a:r>
              <a:rPr lang="sk-SK" sz="1800" dirty="0"/>
              <a:t> </a:t>
            </a:r>
            <a:r>
              <a:rPr lang="sk-SK" sz="1800" dirty="0" err="1"/>
              <a:t>methods</a:t>
            </a:r>
            <a:r>
              <a:rPr lang="sk-SK" sz="1800" dirty="0"/>
              <a:t>, </a:t>
            </a:r>
            <a:r>
              <a:rPr lang="sk-SK" sz="1800" dirty="0" err="1"/>
              <a:t>ensuring</a:t>
            </a:r>
            <a:r>
              <a:rPr lang="sk-SK" sz="1800" dirty="0"/>
              <a:t> </a:t>
            </a:r>
            <a:r>
              <a:rPr lang="sk-SK" sz="1800" dirty="0" err="1"/>
              <a:t>that</a:t>
            </a:r>
            <a:r>
              <a:rPr lang="sk-SK" sz="1800" dirty="0"/>
              <a:t> </a:t>
            </a:r>
            <a:r>
              <a:rPr lang="sk-SK" sz="1800" dirty="0" err="1"/>
              <a:t>the</a:t>
            </a:r>
            <a:r>
              <a:rPr lang="sk-SK" sz="1800" dirty="0"/>
              <a:t> </a:t>
            </a:r>
            <a:r>
              <a:rPr lang="sk-SK" sz="1800" dirty="0" err="1"/>
              <a:t>bees</a:t>
            </a:r>
            <a:r>
              <a:rPr lang="sk-SK" sz="1800" dirty="0"/>
              <a:t> are </a:t>
            </a:r>
            <a:r>
              <a:rPr lang="sk-SK" sz="1800" dirty="0" err="1"/>
              <a:t>not</a:t>
            </a:r>
            <a:r>
              <a:rPr lang="sk-SK" sz="1800" dirty="0"/>
              <a:t> </a:t>
            </a:r>
            <a:r>
              <a:rPr lang="sk-SK" sz="1800" dirty="0" err="1"/>
              <a:t>disturbed</a:t>
            </a:r>
            <a:r>
              <a:rPr lang="sk-SK" sz="1800" dirty="0"/>
              <a:t> and </a:t>
            </a:r>
            <a:r>
              <a:rPr lang="sk-SK" sz="1800" dirty="0" err="1"/>
              <a:t>their</a:t>
            </a:r>
            <a:r>
              <a:rPr lang="sk-SK" sz="1800" dirty="0"/>
              <a:t> </a:t>
            </a:r>
            <a:r>
              <a:rPr lang="sk-SK" sz="1800" dirty="0" err="1"/>
              <a:t>natural</a:t>
            </a:r>
            <a:r>
              <a:rPr lang="sk-SK" sz="1800" dirty="0"/>
              <a:t> </a:t>
            </a:r>
            <a:r>
              <a:rPr lang="sk-SK" sz="1800" dirty="0" err="1"/>
              <a:t>cycle</a:t>
            </a:r>
            <a:r>
              <a:rPr lang="sk-SK" sz="1800" dirty="0"/>
              <a:t> </a:t>
            </a:r>
            <a:r>
              <a:rPr lang="sk-SK" sz="1800" dirty="0" err="1"/>
              <a:t>is</a:t>
            </a:r>
            <a:r>
              <a:rPr lang="sk-SK" sz="1800" dirty="0"/>
              <a:t> </a:t>
            </a:r>
            <a:r>
              <a:rPr lang="sk-SK" sz="1800" dirty="0" err="1"/>
              <a:t>preserved</a:t>
            </a:r>
            <a:r>
              <a:rPr lang="sk-SK" sz="1800" dirty="0"/>
              <a:t>. </a:t>
            </a:r>
            <a:r>
              <a:rPr lang="sk-SK" sz="1800" dirty="0" err="1"/>
              <a:t>The</a:t>
            </a:r>
            <a:r>
              <a:rPr lang="sk-SK" sz="1800" dirty="0"/>
              <a:t> </a:t>
            </a:r>
            <a:r>
              <a:rPr lang="sk-SK" sz="1800" dirty="0" err="1"/>
              <a:t>honey</a:t>
            </a:r>
            <a:r>
              <a:rPr lang="sk-SK" sz="1800" dirty="0"/>
              <a:t> </a:t>
            </a:r>
            <a:r>
              <a:rPr lang="sk-SK" sz="1800" dirty="0" err="1"/>
              <a:t>is</a:t>
            </a:r>
            <a:r>
              <a:rPr lang="sk-SK" sz="1800" dirty="0"/>
              <a:t> </a:t>
            </a:r>
            <a:r>
              <a:rPr lang="sk-SK" sz="1800" dirty="0" err="1"/>
              <a:t>then</a:t>
            </a:r>
            <a:r>
              <a:rPr lang="sk-SK" sz="1800" dirty="0"/>
              <a:t> </a:t>
            </a:r>
            <a:r>
              <a:rPr lang="sk-SK" sz="1800" dirty="0" err="1"/>
              <a:t>filtered</a:t>
            </a:r>
            <a:r>
              <a:rPr lang="sk-SK" sz="1800" dirty="0"/>
              <a:t> to </a:t>
            </a:r>
            <a:r>
              <a:rPr lang="sk-SK" sz="1800" dirty="0" err="1"/>
              <a:t>remove</a:t>
            </a:r>
            <a:r>
              <a:rPr lang="sk-SK" sz="1800" dirty="0"/>
              <a:t> </a:t>
            </a:r>
            <a:r>
              <a:rPr lang="sk-SK" sz="1800" dirty="0" err="1"/>
              <a:t>impurities</a:t>
            </a:r>
            <a:r>
              <a:rPr lang="sk-SK" sz="1800" dirty="0"/>
              <a:t> </a:t>
            </a:r>
            <a:r>
              <a:rPr lang="sk-SK" sz="1800" dirty="0" err="1"/>
              <a:t>while</a:t>
            </a:r>
            <a:r>
              <a:rPr lang="sk-SK" sz="1800" dirty="0"/>
              <a:t> </a:t>
            </a:r>
            <a:r>
              <a:rPr lang="sk-SK" sz="1800" dirty="0" err="1"/>
              <a:t>retaining</a:t>
            </a:r>
            <a:r>
              <a:rPr lang="sk-SK" sz="1800" dirty="0"/>
              <a:t> </a:t>
            </a:r>
            <a:r>
              <a:rPr lang="sk-SK" sz="1800" dirty="0" err="1"/>
              <a:t>all</a:t>
            </a:r>
            <a:r>
              <a:rPr lang="sk-SK" sz="1800" dirty="0"/>
              <a:t> </a:t>
            </a:r>
            <a:r>
              <a:rPr lang="sk-SK" sz="1800" dirty="0" err="1"/>
              <a:t>its</a:t>
            </a:r>
            <a:r>
              <a:rPr lang="sk-SK" sz="1800" dirty="0"/>
              <a:t> </a:t>
            </a:r>
            <a:r>
              <a:rPr lang="sk-SK" sz="1800" dirty="0" err="1"/>
              <a:t>beneficial</a:t>
            </a:r>
            <a:r>
              <a:rPr lang="sk-SK" sz="1800" dirty="0"/>
              <a:t> </a:t>
            </a:r>
            <a:r>
              <a:rPr lang="sk-SK" sz="1800" dirty="0" err="1"/>
              <a:t>properties</a:t>
            </a:r>
            <a:r>
              <a:rPr lang="sk-SK" sz="1800" dirty="0"/>
              <a:t>.</a:t>
            </a:r>
          </a:p>
          <a:p>
            <a:r>
              <a:rPr lang="sk-SK" sz="1800" b="1" dirty="0"/>
              <a:t>Propolis and </a:t>
            </a:r>
            <a:r>
              <a:rPr lang="sk-SK" sz="1800" b="1" dirty="0" err="1"/>
              <a:t>Beeswax</a:t>
            </a:r>
            <a:r>
              <a:rPr lang="sk-SK" sz="1800" b="1" dirty="0"/>
              <a:t> </a:t>
            </a:r>
            <a:r>
              <a:rPr lang="sk-SK" sz="1800" b="1" dirty="0" err="1"/>
              <a:t>Production</a:t>
            </a:r>
            <a:r>
              <a:rPr lang="sk-SK" sz="1800" b="1" dirty="0"/>
              <a:t>: </a:t>
            </a:r>
            <a:r>
              <a:rPr lang="sk-SK" sz="1800" dirty="0"/>
              <a:t>Propolis </a:t>
            </a:r>
            <a:r>
              <a:rPr lang="sk-SK" sz="1800" dirty="0" err="1"/>
              <a:t>is</a:t>
            </a:r>
            <a:r>
              <a:rPr lang="sk-SK" sz="1800" dirty="0"/>
              <a:t> </a:t>
            </a:r>
            <a:r>
              <a:rPr lang="sk-SK" sz="1800" dirty="0" err="1"/>
              <a:t>collected</a:t>
            </a:r>
            <a:r>
              <a:rPr lang="sk-SK" sz="1800" dirty="0"/>
              <a:t> </a:t>
            </a:r>
            <a:r>
              <a:rPr lang="sk-SK" sz="1800" dirty="0" err="1"/>
              <a:t>from</a:t>
            </a:r>
            <a:r>
              <a:rPr lang="sk-SK" sz="1800" dirty="0"/>
              <a:t> </a:t>
            </a:r>
            <a:r>
              <a:rPr lang="sk-SK" sz="1800" dirty="0" err="1"/>
              <a:t>the</a:t>
            </a:r>
            <a:r>
              <a:rPr lang="sk-SK" sz="1800" dirty="0"/>
              <a:t> </a:t>
            </a:r>
            <a:r>
              <a:rPr lang="sk-SK" sz="1800" dirty="0" err="1"/>
              <a:t>hives</a:t>
            </a:r>
            <a:r>
              <a:rPr lang="sk-SK" sz="1800" dirty="0"/>
              <a:t> and </a:t>
            </a:r>
            <a:r>
              <a:rPr lang="sk-SK" sz="1800" dirty="0" err="1"/>
              <a:t>processed</a:t>
            </a:r>
            <a:r>
              <a:rPr lang="sk-SK" sz="1800" dirty="0"/>
              <a:t> </a:t>
            </a:r>
            <a:r>
              <a:rPr lang="sk-SK" sz="1800" dirty="0" err="1"/>
              <a:t>into</a:t>
            </a:r>
            <a:r>
              <a:rPr lang="sk-SK" sz="1800" dirty="0"/>
              <a:t> </a:t>
            </a:r>
            <a:r>
              <a:rPr lang="sk-SK" sz="1800" dirty="0" err="1"/>
              <a:t>tinctures</a:t>
            </a:r>
            <a:r>
              <a:rPr lang="sk-SK" sz="1800" dirty="0"/>
              <a:t> and </a:t>
            </a:r>
            <a:r>
              <a:rPr lang="sk-SK" sz="1800" dirty="0" err="1"/>
              <a:t>other</a:t>
            </a:r>
            <a:r>
              <a:rPr lang="sk-SK" sz="1800" dirty="0"/>
              <a:t> </a:t>
            </a:r>
            <a:r>
              <a:rPr lang="sk-SK" sz="1800" dirty="0" err="1"/>
              <a:t>products</a:t>
            </a:r>
            <a:r>
              <a:rPr lang="sk-SK" sz="1800" dirty="0"/>
              <a:t>. </a:t>
            </a:r>
            <a:r>
              <a:rPr lang="sk-SK" sz="1800" dirty="0" err="1"/>
              <a:t>Beeswax</a:t>
            </a:r>
            <a:r>
              <a:rPr lang="sk-SK" sz="1800" dirty="0"/>
              <a:t> </a:t>
            </a:r>
            <a:r>
              <a:rPr lang="sk-SK" sz="1800" dirty="0" err="1"/>
              <a:t>is</a:t>
            </a:r>
            <a:r>
              <a:rPr lang="sk-SK" sz="1800" dirty="0"/>
              <a:t> </a:t>
            </a:r>
            <a:r>
              <a:rPr lang="sk-SK" sz="1800" dirty="0" err="1"/>
              <a:t>cleaned</a:t>
            </a:r>
            <a:r>
              <a:rPr lang="sk-SK" sz="1800" dirty="0"/>
              <a:t> and </a:t>
            </a:r>
            <a:r>
              <a:rPr lang="sk-SK" sz="1800" dirty="0" err="1"/>
              <a:t>melted</a:t>
            </a:r>
            <a:r>
              <a:rPr lang="sk-SK" sz="1800" dirty="0"/>
              <a:t>, </a:t>
            </a:r>
            <a:r>
              <a:rPr lang="sk-SK" sz="1800" dirty="0" err="1"/>
              <a:t>ready</a:t>
            </a:r>
            <a:r>
              <a:rPr lang="sk-SK" sz="1800" dirty="0"/>
              <a:t> </a:t>
            </a:r>
            <a:r>
              <a:rPr lang="sk-SK" sz="1800" dirty="0" err="1"/>
              <a:t>for</a:t>
            </a:r>
            <a:r>
              <a:rPr lang="sk-SK" sz="1800" dirty="0"/>
              <a:t> </a:t>
            </a:r>
            <a:r>
              <a:rPr lang="sk-SK" sz="1800" dirty="0" err="1"/>
              <a:t>use</a:t>
            </a:r>
            <a:r>
              <a:rPr lang="sk-SK" sz="1800" dirty="0"/>
              <a:t> in </a:t>
            </a:r>
            <a:r>
              <a:rPr lang="sk-SK" sz="1800" dirty="0" err="1"/>
              <a:t>cosmetics</a:t>
            </a:r>
            <a:r>
              <a:rPr lang="sk-SK" sz="1800" dirty="0"/>
              <a:t>, </a:t>
            </a:r>
            <a:r>
              <a:rPr lang="sk-SK" sz="1800" dirty="0" err="1"/>
              <a:t>candle-making</a:t>
            </a:r>
            <a:r>
              <a:rPr lang="sk-SK" sz="1800" dirty="0"/>
              <a:t>, and </a:t>
            </a:r>
            <a:r>
              <a:rPr lang="sk-SK" sz="1800" dirty="0" err="1"/>
              <a:t>beeswax</a:t>
            </a:r>
            <a:r>
              <a:rPr lang="sk-SK" sz="1800" dirty="0"/>
              <a:t> </a:t>
            </a:r>
            <a:r>
              <a:rPr lang="sk-SK" sz="1800" dirty="0" err="1"/>
              <a:t>wraps</a:t>
            </a:r>
            <a:r>
              <a:rPr lang="sk-SK" sz="1800" dirty="0"/>
              <a:t>.</a:t>
            </a:r>
          </a:p>
          <a:p>
            <a:r>
              <a:rPr lang="sk-SK" sz="1800" b="1" dirty="0" err="1"/>
              <a:t>Honeycomb</a:t>
            </a:r>
            <a:r>
              <a:rPr lang="sk-SK" sz="1800" b="1" dirty="0"/>
              <a:t> and </a:t>
            </a:r>
            <a:r>
              <a:rPr lang="sk-SK" sz="1800" b="1" dirty="0" err="1"/>
              <a:t>Beeswax</a:t>
            </a:r>
            <a:r>
              <a:rPr lang="sk-SK" sz="1800" b="1" dirty="0"/>
              <a:t> </a:t>
            </a:r>
            <a:r>
              <a:rPr lang="sk-SK" sz="1800" b="1" dirty="0" err="1"/>
              <a:t>Wraps</a:t>
            </a:r>
            <a:r>
              <a:rPr lang="sk-SK" sz="1800" b="1" dirty="0"/>
              <a:t>: </a:t>
            </a:r>
            <a:r>
              <a:rPr lang="sk-SK" sz="1800" dirty="0" err="1"/>
              <a:t>Honeycomb</a:t>
            </a:r>
            <a:r>
              <a:rPr lang="sk-SK" sz="1800" dirty="0"/>
              <a:t> </a:t>
            </a:r>
            <a:r>
              <a:rPr lang="sk-SK" sz="1800" dirty="0" err="1"/>
              <a:t>is</a:t>
            </a:r>
            <a:r>
              <a:rPr lang="sk-SK" sz="1800" dirty="0"/>
              <a:t> </a:t>
            </a:r>
            <a:r>
              <a:rPr lang="sk-SK" sz="1800" dirty="0" err="1"/>
              <a:t>carefully</a:t>
            </a:r>
            <a:r>
              <a:rPr lang="sk-SK" sz="1800" dirty="0"/>
              <a:t> </a:t>
            </a:r>
            <a:r>
              <a:rPr lang="sk-SK" sz="1800" dirty="0" err="1"/>
              <a:t>separated</a:t>
            </a:r>
            <a:r>
              <a:rPr lang="sk-SK" sz="1800" dirty="0"/>
              <a:t> and </a:t>
            </a:r>
            <a:r>
              <a:rPr lang="sk-SK" sz="1800" dirty="0" err="1"/>
              <a:t>packaged</a:t>
            </a:r>
            <a:r>
              <a:rPr lang="sk-SK" sz="1800" dirty="0"/>
              <a:t> to </a:t>
            </a:r>
            <a:r>
              <a:rPr lang="sk-SK" sz="1800" dirty="0" err="1"/>
              <a:t>maintain</a:t>
            </a:r>
            <a:r>
              <a:rPr lang="sk-SK" sz="1800" dirty="0"/>
              <a:t> </a:t>
            </a:r>
            <a:r>
              <a:rPr lang="sk-SK" sz="1800" dirty="0" err="1"/>
              <a:t>its</a:t>
            </a:r>
            <a:r>
              <a:rPr lang="sk-SK" sz="1800" dirty="0"/>
              <a:t> </a:t>
            </a:r>
            <a:r>
              <a:rPr lang="sk-SK" sz="1800" dirty="0" err="1"/>
              <a:t>natural</a:t>
            </a:r>
            <a:r>
              <a:rPr lang="sk-SK" sz="1800" dirty="0"/>
              <a:t> </a:t>
            </a:r>
            <a:r>
              <a:rPr lang="sk-SK" sz="1800" dirty="0" err="1"/>
              <a:t>structure</a:t>
            </a:r>
            <a:r>
              <a:rPr lang="sk-SK" sz="1800" dirty="0"/>
              <a:t> and </a:t>
            </a:r>
            <a:r>
              <a:rPr lang="sk-SK" sz="1800" dirty="0" err="1"/>
              <a:t>properties</a:t>
            </a:r>
            <a:r>
              <a:rPr lang="sk-SK" sz="1800" dirty="0"/>
              <a:t>. </a:t>
            </a:r>
            <a:r>
              <a:rPr lang="sk-SK" sz="1800" dirty="0" err="1"/>
              <a:t>Beeswax</a:t>
            </a:r>
            <a:r>
              <a:rPr lang="sk-SK" sz="1800" dirty="0"/>
              <a:t> </a:t>
            </a:r>
            <a:r>
              <a:rPr lang="sk-SK" sz="1800" dirty="0" err="1"/>
              <a:t>wraps</a:t>
            </a:r>
            <a:r>
              <a:rPr lang="sk-SK" sz="1800" dirty="0"/>
              <a:t> are </a:t>
            </a:r>
            <a:r>
              <a:rPr lang="sk-SK" sz="1800" dirty="0" err="1"/>
              <a:t>made</a:t>
            </a:r>
            <a:r>
              <a:rPr lang="sk-SK" sz="1800" dirty="0"/>
              <a:t> by </a:t>
            </a:r>
            <a:r>
              <a:rPr lang="sk-SK" sz="1800" dirty="0" err="1"/>
              <a:t>melting</a:t>
            </a:r>
            <a:r>
              <a:rPr lang="sk-SK" sz="1800" dirty="0"/>
              <a:t> and </a:t>
            </a:r>
            <a:r>
              <a:rPr lang="sk-SK" sz="1800" dirty="0" err="1"/>
              <a:t>applying</a:t>
            </a:r>
            <a:r>
              <a:rPr lang="sk-SK" sz="1800" dirty="0"/>
              <a:t> </a:t>
            </a:r>
            <a:r>
              <a:rPr lang="sk-SK" sz="1800" dirty="0" err="1"/>
              <a:t>beeswax</a:t>
            </a:r>
            <a:r>
              <a:rPr lang="sk-SK" sz="1800" dirty="0"/>
              <a:t> to </a:t>
            </a:r>
            <a:r>
              <a:rPr lang="sk-SK" sz="1800" dirty="0" err="1"/>
              <a:t>natural</a:t>
            </a:r>
            <a:r>
              <a:rPr lang="sk-SK" sz="1800" dirty="0"/>
              <a:t> </a:t>
            </a:r>
            <a:r>
              <a:rPr lang="sk-SK" sz="1800" dirty="0" err="1"/>
              <a:t>fabric</a:t>
            </a:r>
            <a:r>
              <a:rPr lang="sk-SK" sz="1800" dirty="0"/>
              <a:t>, </a:t>
            </a:r>
            <a:r>
              <a:rPr lang="sk-SK" sz="1800" dirty="0" err="1"/>
              <a:t>ensuring</a:t>
            </a:r>
            <a:r>
              <a:rPr lang="sk-SK" sz="1800" dirty="0"/>
              <a:t> </a:t>
            </a:r>
            <a:r>
              <a:rPr lang="sk-SK" sz="1800" dirty="0" err="1"/>
              <a:t>their</a:t>
            </a:r>
            <a:r>
              <a:rPr lang="sk-SK" sz="1800" dirty="0"/>
              <a:t> </a:t>
            </a:r>
            <a:r>
              <a:rPr lang="sk-SK" sz="1800" dirty="0" err="1"/>
              <a:t>durability</a:t>
            </a:r>
            <a:r>
              <a:rPr lang="sk-SK" sz="1800" dirty="0"/>
              <a:t> and </a:t>
            </a:r>
            <a:r>
              <a:rPr lang="sk-SK" sz="1800" dirty="0" err="1"/>
              <a:t>reusability</a:t>
            </a:r>
            <a:r>
              <a:rPr lang="sk-SK" sz="1800" dirty="0"/>
              <a:t>.</a:t>
            </a:r>
          </a:p>
        </p:txBody>
      </p:sp>
      <p:pic>
        <p:nvPicPr>
          <p:cNvPr id="5" name="Picture 4" descr="Bees working on a honeycomb">
            <a:extLst>
              <a:ext uri="{FF2B5EF4-FFF2-40B4-BE49-F238E27FC236}">
                <a16:creationId xmlns:a16="http://schemas.microsoft.com/office/drawing/2014/main" xmlns="" id="{CEB467B8-70DD-9B62-FA3E-8C7A561AC12C}"/>
              </a:ext>
            </a:extLst>
          </p:cNvPr>
          <p:cNvPicPr>
            <a:picLocks noChangeAspect="1"/>
          </p:cNvPicPr>
          <p:nvPr/>
        </p:nvPicPr>
        <p:blipFill>
          <a:blip r:embed="rId4" cstate="print"/>
          <a:srcRect l="28166" r="22541"/>
          <a:stretch/>
        </p:blipFill>
        <p:spPr>
          <a:xfrm>
            <a:off x="7545274" y="10"/>
            <a:ext cx="4646726" cy="6857990"/>
          </a:xfrm>
          <a:prstGeom prst="rect">
            <a:avLst/>
          </a:prstGeom>
        </p:spPr>
      </p:pic>
      <p:grpSp>
        <p:nvGrpSpPr>
          <p:cNvPr id="11" name="Group 10">
            <a:extLst>
              <a:ext uri="{FF2B5EF4-FFF2-40B4-BE49-F238E27FC236}">
                <a16:creationId xmlns:a16="http://schemas.microsoft.com/office/drawing/2014/main" xmlns="" id="{B55DE4E1-F219-45A4-96D9-9A86D0E4DBD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3601C3FF-4A5D-437C-B3DB-A53B99D30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xmlns="" id="{61B1BDC9-B583-4F65-8FE9-E2CBE71D93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xmlns="" val="1340944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62E11DD-B54B-4751-9C17-39DAF9EF4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blipFill dpi="0" rotWithShape="1">
            <a:blip r:embed="rId2" cstate="print">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xmlns="" id="{B5B46D1E-D8B5-4F28-0E17-A40997D85E81}"/>
              </a:ext>
            </a:extLst>
          </p:cNvPr>
          <p:cNvSpPr>
            <a:spLocks noGrp="1"/>
          </p:cNvSpPr>
          <p:nvPr>
            <p:ph type="title"/>
          </p:nvPr>
        </p:nvSpPr>
        <p:spPr>
          <a:xfrm>
            <a:off x="382280" y="484632"/>
            <a:ext cx="6743844" cy="1609344"/>
          </a:xfrm>
        </p:spPr>
        <p:txBody>
          <a:bodyPr>
            <a:normAutofit/>
          </a:bodyPr>
          <a:lstStyle/>
          <a:p>
            <a:r>
              <a:rPr lang="sk-SK" dirty="0" err="1"/>
              <a:t>Environmental</a:t>
            </a:r>
            <a:r>
              <a:rPr lang="sk-SK" dirty="0"/>
              <a:t> </a:t>
            </a:r>
            <a:r>
              <a:rPr lang="sk-SK" dirty="0" err="1"/>
              <a:t>Impact</a:t>
            </a:r>
            <a:r>
              <a:rPr lang="sk-SK" dirty="0"/>
              <a:t> of </a:t>
            </a:r>
            <a:r>
              <a:rPr lang="sk-SK" dirty="0" err="1"/>
              <a:t>Production</a:t>
            </a:r>
            <a:endParaRPr lang="sk-SK" dirty="0"/>
          </a:p>
        </p:txBody>
      </p:sp>
      <p:sp>
        <p:nvSpPr>
          <p:cNvPr id="3" name="Zástupný objekt pre obsah 2">
            <a:extLst>
              <a:ext uri="{FF2B5EF4-FFF2-40B4-BE49-F238E27FC236}">
                <a16:creationId xmlns:a16="http://schemas.microsoft.com/office/drawing/2014/main" xmlns="" id="{CAD7C2A1-86CE-47B0-6D18-3D1BE79AA110}"/>
              </a:ext>
            </a:extLst>
          </p:cNvPr>
          <p:cNvSpPr>
            <a:spLocks noGrp="1"/>
          </p:cNvSpPr>
          <p:nvPr>
            <p:ph idx="1"/>
          </p:nvPr>
        </p:nvSpPr>
        <p:spPr>
          <a:xfrm>
            <a:off x="382279" y="2121408"/>
            <a:ext cx="6743845" cy="4050792"/>
          </a:xfrm>
        </p:spPr>
        <p:txBody>
          <a:bodyPr>
            <a:normAutofit/>
          </a:bodyPr>
          <a:lstStyle/>
          <a:p>
            <a:pPr marL="0" indent="0">
              <a:buNone/>
            </a:pPr>
            <a:r>
              <a:rPr lang="sk-SK" sz="1800" dirty="0" err="1"/>
              <a:t>Unmedy</a:t>
            </a:r>
            <a:r>
              <a:rPr lang="sk-SK" sz="1800" dirty="0"/>
              <a:t> </a:t>
            </a:r>
            <a:r>
              <a:rPr lang="sk-SK" sz="1800" dirty="0" err="1"/>
              <a:t>Beekeeping</a:t>
            </a:r>
            <a:r>
              <a:rPr lang="sk-SK" sz="1800" dirty="0"/>
              <a:t> </a:t>
            </a:r>
            <a:r>
              <a:rPr lang="sk-SK" sz="1800" dirty="0" err="1"/>
              <a:t>is</a:t>
            </a:r>
            <a:r>
              <a:rPr lang="sk-SK" sz="1800" dirty="0"/>
              <a:t> </a:t>
            </a:r>
            <a:r>
              <a:rPr lang="sk-SK" sz="1800" dirty="0" err="1"/>
              <a:t>committed</a:t>
            </a:r>
            <a:r>
              <a:rPr lang="sk-SK" sz="1800" dirty="0"/>
              <a:t> to </a:t>
            </a:r>
            <a:r>
              <a:rPr lang="sk-SK" sz="1800" dirty="0" err="1"/>
              <a:t>minimizing</a:t>
            </a:r>
            <a:r>
              <a:rPr lang="sk-SK" sz="1800" dirty="0"/>
              <a:t> </a:t>
            </a:r>
            <a:r>
              <a:rPr lang="sk-SK" sz="1800" dirty="0" err="1"/>
              <a:t>its</a:t>
            </a:r>
            <a:r>
              <a:rPr lang="sk-SK" sz="1800" dirty="0"/>
              <a:t> </a:t>
            </a:r>
            <a:r>
              <a:rPr lang="sk-SK" sz="1800" dirty="0" err="1"/>
              <a:t>environmental</a:t>
            </a:r>
            <a:r>
              <a:rPr lang="sk-SK" sz="1800" dirty="0"/>
              <a:t> </a:t>
            </a:r>
            <a:r>
              <a:rPr lang="sk-SK" sz="1800" dirty="0" err="1"/>
              <a:t>impact</a:t>
            </a:r>
            <a:r>
              <a:rPr lang="sk-SK" sz="1800" dirty="0"/>
              <a:t> and </a:t>
            </a:r>
            <a:r>
              <a:rPr lang="sk-SK" sz="1800" dirty="0" err="1"/>
              <a:t>contributing</a:t>
            </a:r>
            <a:r>
              <a:rPr lang="sk-SK" sz="1800" dirty="0"/>
              <a:t> to </a:t>
            </a:r>
            <a:r>
              <a:rPr lang="sk-SK" sz="1800" dirty="0" err="1"/>
              <a:t>sustainability</a:t>
            </a:r>
            <a:r>
              <a:rPr lang="sk-SK" sz="1800" dirty="0"/>
              <a:t>:</a:t>
            </a:r>
          </a:p>
          <a:p>
            <a:r>
              <a:rPr lang="sk-SK" sz="1800" b="1" dirty="0" err="1"/>
              <a:t>Biodiversity</a:t>
            </a:r>
            <a:r>
              <a:rPr lang="sk-SK" sz="1800" b="1" dirty="0"/>
              <a:t> </a:t>
            </a:r>
            <a:r>
              <a:rPr lang="sk-SK" sz="1800" b="1" dirty="0" err="1"/>
              <a:t>Protection</a:t>
            </a:r>
            <a:r>
              <a:rPr lang="sk-SK" sz="1800" b="1" dirty="0"/>
              <a:t>: </a:t>
            </a:r>
            <a:r>
              <a:rPr lang="sk-SK" sz="1800" dirty="0" err="1"/>
              <a:t>The</a:t>
            </a:r>
            <a:r>
              <a:rPr lang="sk-SK" sz="1800" dirty="0"/>
              <a:t> </a:t>
            </a:r>
            <a:r>
              <a:rPr lang="sk-SK" sz="1800" dirty="0" err="1"/>
              <a:t>beekeeping</a:t>
            </a:r>
            <a:r>
              <a:rPr lang="sk-SK" sz="1800" dirty="0"/>
              <a:t> </a:t>
            </a:r>
            <a:r>
              <a:rPr lang="sk-SK" sz="1800" dirty="0" err="1"/>
              <a:t>process</a:t>
            </a:r>
            <a:r>
              <a:rPr lang="sk-SK" sz="1800" dirty="0"/>
              <a:t> </a:t>
            </a:r>
            <a:r>
              <a:rPr lang="sk-SK" sz="1800" dirty="0" err="1"/>
              <a:t>supports</a:t>
            </a:r>
            <a:r>
              <a:rPr lang="sk-SK" sz="1800" dirty="0"/>
              <a:t> </a:t>
            </a:r>
            <a:r>
              <a:rPr lang="sk-SK" sz="1800" dirty="0" err="1"/>
              <a:t>pollination</a:t>
            </a:r>
            <a:r>
              <a:rPr lang="sk-SK" sz="1800" dirty="0"/>
              <a:t> in </a:t>
            </a:r>
            <a:r>
              <a:rPr lang="sk-SK" sz="1800" dirty="0" err="1"/>
              <a:t>the</a:t>
            </a:r>
            <a:r>
              <a:rPr lang="sk-SK" sz="1800" dirty="0"/>
              <a:t> </a:t>
            </a:r>
            <a:r>
              <a:rPr lang="sk-SK" sz="1800" dirty="0" err="1"/>
              <a:t>region</a:t>
            </a:r>
            <a:r>
              <a:rPr lang="sk-SK" sz="1800" dirty="0"/>
              <a:t>, </a:t>
            </a:r>
            <a:r>
              <a:rPr lang="sk-SK" sz="1800" dirty="0" err="1"/>
              <a:t>aiding</a:t>
            </a:r>
            <a:r>
              <a:rPr lang="sk-SK" sz="1800" dirty="0"/>
              <a:t> </a:t>
            </a:r>
            <a:r>
              <a:rPr lang="sk-SK" sz="1800" dirty="0" err="1"/>
              <a:t>local</a:t>
            </a:r>
            <a:r>
              <a:rPr lang="sk-SK" sz="1800" dirty="0"/>
              <a:t> </a:t>
            </a:r>
            <a:r>
              <a:rPr lang="sk-SK" sz="1800" dirty="0" err="1"/>
              <a:t>flora</a:t>
            </a:r>
            <a:r>
              <a:rPr lang="sk-SK" sz="1800" dirty="0"/>
              <a:t> and fauna. </a:t>
            </a:r>
            <a:r>
              <a:rPr lang="sk-SK" sz="1800" dirty="0" err="1"/>
              <a:t>This</a:t>
            </a:r>
            <a:r>
              <a:rPr lang="sk-SK" sz="1800" dirty="0"/>
              <a:t> </a:t>
            </a:r>
            <a:r>
              <a:rPr lang="sk-SK" sz="1800" dirty="0" err="1"/>
              <a:t>helps</a:t>
            </a:r>
            <a:r>
              <a:rPr lang="sk-SK" sz="1800" dirty="0"/>
              <a:t> to </a:t>
            </a:r>
            <a:r>
              <a:rPr lang="sk-SK" sz="1800" dirty="0" err="1"/>
              <a:t>actively</a:t>
            </a:r>
            <a:r>
              <a:rPr lang="sk-SK" sz="1800" dirty="0"/>
              <a:t> </a:t>
            </a:r>
            <a:r>
              <a:rPr lang="sk-SK" sz="1800" dirty="0" err="1"/>
              <a:t>protect</a:t>
            </a:r>
            <a:r>
              <a:rPr lang="sk-SK" sz="1800" dirty="0"/>
              <a:t> </a:t>
            </a:r>
            <a:r>
              <a:rPr lang="sk-SK" sz="1800" dirty="0" err="1"/>
              <a:t>biodiversity</a:t>
            </a:r>
            <a:r>
              <a:rPr lang="sk-SK" sz="1800" dirty="0"/>
              <a:t>.</a:t>
            </a:r>
          </a:p>
          <a:p>
            <a:r>
              <a:rPr lang="sk-SK" sz="1800" b="1" dirty="0" err="1"/>
              <a:t>Eco-Friendly</a:t>
            </a:r>
            <a:r>
              <a:rPr lang="sk-SK" sz="1800" b="1" dirty="0"/>
              <a:t> </a:t>
            </a:r>
            <a:r>
              <a:rPr lang="sk-SK" sz="1800" b="1" dirty="0" err="1"/>
              <a:t>Beekeeping</a:t>
            </a:r>
            <a:r>
              <a:rPr lang="sk-SK" sz="1800" b="1" dirty="0"/>
              <a:t>: </a:t>
            </a:r>
            <a:r>
              <a:rPr lang="sk-SK" sz="1800" dirty="0" err="1"/>
              <a:t>The</a:t>
            </a:r>
            <a:r>
              <a:rPr lang="sk-SK" sz="1800" dirty="0"/>
              <a:t> </a:t>
            </a:r>
            <a:r>
              <a:rPr lang="sk-SK" sz="1800" dirty="0" err="1"/>
              <a:t>use</a:t>
            </a:r>
            <a:r>
              <a:rPr lang="sk-SK" sz="1800" dirty="0"/>
              <a:t> of </a:t>
            </a:r>
            <a:r>
              <a:rPr lang="sk-SK" sz="1800" dirty="0" err="1"/>
              <a:t>ecological</a:t>
            </a:r>
            <a:r>
              <a:rPr lang="sk-SK" sz="1800" dirty="0"/>
              <a:t> and </a:t>
            </a:r>
            <a:r>
              <a:rPr lang="sk-SK" sz="1800" dirty="0" err="1"/>
              <a:t>sustainable</a:t>
            </a:r>
            <a:r>
              <a:rPr lang="sk-SK" sz="1800" dirty="0"/>
              <a:t> </a:t>
            </a:r>
            <a:r>
              <a:rPr lang="sk-SK" sz="1800" dirty="0" err="1"/>
              <a:t>practices</a:t>
            </a:r>
            <a:r>
              <a:rPr lang="sk-SK" sz="1800" dirty="0"/>
              <a:t> in </a:t>
            </a:r>
            <a:r>
              <a:rPr lang="sk-SK" sz="1800" dirty="0" err="1"/>
              <a:t>beekeeping</a:t>
            </a:r>
            <a:r>
              <a:rPr lang="sk-SK" sz="1800" dirty="0"/>
              <a:t> </a:t>
            </a:r>
            <a:r>
              <a:rPr lang="sk-SK" sz="1800" dirty="0" err="1"/>
              <a:t>reduces</a:t>
            </a:r>
            <a:r>
              <a:rPr lang="sk-SK" sz="1800" dirty="0"/>
              <a:t> </a:t>
            </a:r>
            <a:r>
              <a:rPr lang="sk-SK" sz="1800" dirty="0" err="1"/>
              <a:t>environmental</a:t>
            </a:r>
            <a:r>
              <a:rPr lang="sk-SK" sz="1800" dirty="0"/>
              <a:t> </a:t>
            </a:r>
            <a:r>
              <a:rPr lang="sk-SK" sz="1800" dirty="0" err="1"/>
              <a:t>impact</a:t>
            </a:r>
            <a:r>
              <a:rPr lang="sk-SK" sz="1800" dirty="0"/>
              <a:t>, </a:t>
            </a:r>
            <a:r>
              <a:rPr lang="sk-SK" sz="1800" dirty="0" err="1"/>
              <a:t>aligning</a:t>
            </a:r>
            <a:r>
              <a:rPr lang="sk-SK" sz="1800" dirty="0"/>
              <a:t> </a:t>
            </a:r>
            <a:r>
              <a:rPr lang="sk-SK" sz="1800" dirty="0" err="1"/>
              <a:t>with</a:t>
            </a:r>
            <a:r>
              <a:rPr lang="sk-SK" sz="1800" dirty="0"/>
              <a:t> </a:t>
            </a:r>
            <a:r>
              <a:rPr lang="sk-SK" sz="1800" dirty="0" err="1"/>
              <a:t>the</a:t>
            </a:r>
            <a:r>
              <a:rPr lang="sk-SK" sz="1800" dirty="0"/>
              <a:t> </a:t>
            </a:r>
            <a:r>
              <a:rPr lang="sk-SK" sz="1800" dirty="0" err="1"/>
              <a:t>goal</a:t>
            </a:r>
            <a:r>
              <a:rPr lang="sk-SK" sz="1800" dirty="0"/>
              <a:t> of </a:t>
            </a:r>
            <a:r>
              <a:rPr lang="sk-SK" sz="1800" dirty="0" err="1"/>
              <a:t>sustainability</a:t>
            </a:r>
            <a:r>
              <a:rPr lang="sk-SK" sz="1800" dirty="0"/>
              <a:t> and </a:t>
            </a:r>
            <a:r>
              <a:rPr lang="sk-SK" sz="1800" dirty="0" err="1"/>
              <a:t>nature</a:t>
            </a:r>
            <a:r>
              <a:rPr lang="sk-SK" sz="1800" dirty="0"/>
              <a:t> </a:t>
            </a:r>
            <a:r>
              <a:rPr lang="sk-SK" sz="1800" dirty="0" err="1"/>
              <a:t>conservation</a:t>
            </a:r>
            <a:r>
              <a:rPr lang="sk-SK" sz="1800" dirty="0"/>
              <a:t>.	</a:t>
            </a:r>
          </a:p>
          <a:p>
            <a:r>
              <a:rPr lang="sk-SK" sz="1800" b="1" dirty="0"/>
              <a:t>Energy </a:t>
            </a:r>
            <a:r>
              <a:rPr lang="sk-SK" sz="1800" b="1" dirty="0" err="1"/>
              <a:t>Efficiency</a:t>
            </a:r>
            <a:r>
              <a:rPr lang="sk-SK" sz="1800" b="1" dirty="0"/>
              <a:t>: </a:t>
            </a:r>
            <a:r>
              <a:rPr lang="sk-SK" sz="1800" dirty="0" err="1"/>
              <a:t>The</a:t>
            </a:r>
            <a:r>
              <a:rPr lang="sk-SK" sz="1800" dirty="0"/>
              <a:t> </a:t>
            </a:r>
            <a:r>
              <a:rPr lang="sk-SK" sz="1800" dirty="0" err="1"/>
              <a:t>beekeeping</a:t>
            </a:r>
            <a:r>
              <a:rPr lang="sk-SK" sz="1800" dirty="0"/>
              <a:t> </a:t>
            </a:r>
            <a:r>
              <a:rPr lang="sk-SK" sz="1800" dirty="0" err="1"/>
              <a:t>operations</a:t>
            </a:r>
            <a:r>
              <a:rPr lang="sk-SK" sz="1800" dirty="0"/>
              <a:t> </a:t>
            </a:r>
            <a:r>
              <a:rPr lang="sk-SK" sz="1800" dirty="0" err="1"/>
              <a:t>utilize</a:t>
            </a:r>
            <a:r>
              <a:rPr lang="sk-SK" sz="1800" dirty="0"/>
              <a:t> </a:t>
            </a:r>
            <a:r>
              <a:rPr lang="sk-SK" sz="1800" dirty="0" err="1"/>
              <a:t>energy-efficient</a:t>
            </a:r>
            <a:r>
              <a:rPr lang="sk-SK" sz="1800" dirty="0"/>
              <a:t> </a:t>
            </a:r>
            <a:r>
              <a:rPr lang="sk-SK" sz="1800" dirty="0" err="1"/>
              <a:t>techniques</a:t>
            </a:r>
            <a:r>
              <a:rPr lang="sk-SK" sz="1800" dirty="0"/>
              <a:t> and </a:t>
            </a:r>
            <a:r>
              <a:rPr lang="sk-SK" sz="1800" dirty="0" err="1"/>
              <a:t>equipment</a:t>
            </a:r>
            <a:r>
              <a:rPr lang="sk-SK" sz="1800" dirty="0"/>
              <a:t>, </a:t>
            </a:r>
            <a:r>
              <a:rPr lang="sk-SK" sz="1800" dirty="0" err="1"/>
              <a:t>reducing</a:t>
            </a:r>
            <a:r>
              <a:rPr lang="sk-SK" sz="1800" dirty="0"/>
              <a:t> </a:t>
            </a:r>
            <a:r>
              <a:rPr lang="sk-SK" sz="1800" dirty="0" err="1"/>
              <a:t>energy</a:t>
            </a:r>
            <a:r>
              <a:rPr lang="sk-SK" sz="1800" dirty="0"/>
              <a:t> </a:t>
            </a:r>
            <a:r>
              <a:rPr lang="sk-SK" sz="1800" dirty="0" err="1"/>
              <a:t>consumption</a:t>
            </a:r>
            <a:r>
              <a:rPr lang="sk-SK" sz="1800" dirty="0"/>
              <a:t> and CO2 </a:t>
            </a:r>
            <a:r>
              <a:rPr lang="sk-SK" sz="1800" dirty="0" err="1"/>
              <a:t>emissions</a:t>
            </a:r>
            <a:r>
              <a:rPr lang="sk-SK" sz="1800" dirty="0"/>
              <a:t>.</a:t>
            </a:r>
          </a:p>
        </p:txBody>
      </p:sp>
      <p:pic>
        <p:nvPicPr>
          <p:cNvPr id="5" name="Picture 4" descr="Light bulb on green grass">
            <a:extLst>
              <a:ext uri="{FF2B5EF4-FFF2-40B4-BE49-F238E27FC236}">
                <a16:creationId xmlns:a16="http://schemas.microsoft.com/office/drawing/2014/main" xmlns="" id="{F61C2D2D-6AE2-22DE-F9EA-4E8580A41E4D}"/>
              </a:ext>
            </a:extLst>
          </p:cNvPr>
          <p:cNvPicPr>
            <a:picLocks noChangeAspect="1"/>
          </p:cNvPicPr>
          <p:nvPr/>
        </p:nvPicPr>
        <p:blipFill>
          <a:blip r:embed="rId4" cstate="print"/>
          <a:srcRect l="31023" r="23749" b="-1"/>
          <a:stretch/>
        </p:blipFill>
        <p:spPr>
          <a:xfrm>
            <a:off x="7545274" y="10"/>
            <a:ext cx="4646726" cy="6857990"/>
          </a:xfrm>
          <a:prstGeom prst="rect">
            <a:avLst/>
          </a:prstGeom>
        </p:spPr>
      </p:pic>
      <p:grpSp>
        <p:nvGrpSpPr>
          <p:cNvPr id="11" name="Group 10">
            <a:extLst>
              <a:ext uri="{FF2B5EF4-FFF2-40B4-BE49-F238E27FC236}">
                <a16:creationId xmlns:a16="http://schemas.microsoft.com/office/drawing/2014/main" xmlns="" id="{B55DE4E1-F219-45A4-96D9-9A86D0E4DBD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3601C3FF-4A5D-437C-B3DB-A53B99D30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cstate="print">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xmlns="" id="{61B1BDC9-B583-4F65-8FE9-E2CBE71D93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xmlns="" val="971581093"/>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Typ drev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3.xml><?xml version="1.0" encoding="utf-8"?>
<a:theme xmlns:a="http://schemas.openxmlformats.org/drawingml/2006/main" name="Bežný">
  <a:themeElements>
    <a:clrScheme name="Bežný">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ežný">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ežný">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Prírodný">
  <a:themeElements>
    <a:clrScheme name="Odtiene sivej">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írodný">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rírodný">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813</TotalTime>
  <Words>3627</Words>
  <Application>Microsoft Office PowerPoint</Application>
  <PresentationFormat>Vlastná</PresentationFormat>
  <Paragraphs>260</Paragraphs>
  <Slides>56</Slides>
  <Notes>2</Notes>
  <HiddenSlides>0</HiddenSlides>
  <MMClips>0</MMClips>
  <ScaleCrop>false</ScaleCrop>
  <HeadingPairs>
    <vt:vector size="4" baseType="variant">
      <vt:variant>
        <vt:lpstr>Motív</vt:lpstr>
      </vt:variant>
      <vt:variant>
        <vt:i4>5</vt:i4>
      </vt:variant>
      <vt:variant>
        <vt:lpstr>Nadpisy snímok</vt:lpstr>
      </vt:variant>
      <vt:variant>
        <vt:i4>56</vt:i4>
      </vt:variant>
    </vt:vector>
  </HeadingPairs>
  <TitlesOfParts>
    <vt:vector size="61" baseType="lpstr">
      <vt:lpstr>Motív Office</vt:lpstr>
      <vt:lpstr>Typ dreva</vt:lpstr>
      <vt:lpstr>Bežný</vt:lpstr>
      <vt:lpstr>Prírodný</vt:lpstr>
      <vt:lpstr>Office Theme</vt:lpstr>
      <vt:lpstr>LOCAL PRODUCERS IN THE HONT REGION</vt:lpstr>
      <vt:lpstr>The Best of Traditional Products from Hont</vt:lpstr>
      <vt:lpstr>Snímka 3</vt:lpstr>
      <vt:lpstr>Hont</vt:lpstr>
      <vt:lpstr>Snímka 5</vt:lpstr>
      <vt:lpstr>Unmedy včelárstvo Uňatín</vt:lpstr>
      <vt:lpstr>Products of Unmedy Beekeeping</vt:lpstr>
      <vt:lpstr>Production Process</vt:lpstr>
      <vt:lpstr>Environmental Impact of Production</vt:lpstr>
      <vt:lpstr>Snímka 10</vt:lpstr>
      <vt:lpstr>Waste Management</vt:lpstr>
      <vt:lpstr>HaNy Farm</vt:lpstr>
      <vt:lpstr>Products:</vt:lpstr>
      <vt:lpstr>Products:</vt:lpstr>
      <vt:lpstr>What they do with waste and unnecessary residues?</vt:lpstr>
      <vt:lpstr>Where can you find a HaNy Farm?</vt:lpstr>
      <vt:lpstr>GOJI from the Hont region</vt:lpstr>
      <vt:lpstr>What exactly is GOJI berry?</vt:lpstr>
      <vt:lpstr>Products:</vt:lpstr>
      <vt:lpstr>Products:</vt:lpstr>
      <vt:lpstr>What they do with waste and unnecessary residues?</vt:lpstr>
      <vt:lpstr>Where can you find GOJI from the Hont region?</vt:lpstr>
      <vt:lpstr>Olej HONT</vt:lpstr>
      <vt:lpstr>Products:</vt:lpstr>
      <vt:lpstr>Products:</vt:lpstr>
      <vt:lpstr>Products:</vt:lpstr>
      <vt:lpstr>Products:</vt:lpstr>
      <vt:lpstr>What they do with waste and unnecessary residues?</vt:lpstr>
      <vt:lpstr>Where can you find Olej Hont?</vt:lpstr>
      <vt:lpstr>Podžobrácka farm</vt:lpstr>
      <vt:lpstr>Services:</vt:lpstr>
      <vt:lpstr>Products:</vt:lpstr>
      <vt:lpstr>Products:</vt:lpstr>
      <vt:lpstr>Where can you find Podžobrácka farm</vt:lpstr>
      <vt:lpstr>Felixs farm</vt:lpstr>
      <vt:lpstr>Obtaining material</vt:lpstr>
      <vt:lpstr>Product manufacturing process</vt:lpstr>
      <vt:lpstr>Snímka 38</vt:lpstr>
      <vt:lpstr>Snímka 39</vt:lpstr>
      <vt:lpstr>Sample products</vt:lpstr>
      <vt:lpstr>Workspace</vt:lpstr>
      <vt:lpstr>Disposal of created waste</vt:lpstr>
      <vt:lpstr>Benefit for our region</vt:lpstr>
      <vt:lpstr>Víno Lauko </vt:lpstr>
      <vt:lpstr>Products of Víno Lauko</vt:lpstr>
      <vt:lpstr>Snímka 46</vt:lpstr>
      <vt:lpstr>Production Process</vt:lpstr>
      <vt:lpstr>Environmental Impact of Production</vt:lpstr>
      <vt:lpstr>Waste Management</vt:lpstr>
      <vt:lpstr>The Wine cellar</vt:lpstr>
      <vt:lpstr>Snímka 51</vt:lpstr>
      <vt:lpstr>Snímka 52</vt:lpstr>
      <vt:lpstr>SEBECHLEBY</vt:lpstr>
      <vt:lpstr>Vatra Design and Vatra WINE</vt:lpstr>
      <vt:lpstr>Snímka 55</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PRODUCERS IN THE HONT REGION</dc:title>
  <dc:creator>Lucia Čižmárová</dc:creator>
  <cp:lastModifiedBy>Adriana Korčoková</cp:lastModifiedBy>
  <cp:revision>40</cp:revision>
  <dcterms:created xsi:type="dcterms:W3CDTF">2024-08-22T11:32:57Z</dcterms:created>
  <dcterms:modified xsi:type="dcterms:W3CDTF">2024-10-01T11:52:10Z</dcterms:modified>
</cp:coreProperties>
</file>